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4"/>
  </p:sldMasterIdLst>
  <p:notesMasterIdLst>
    <p:notesMasterId r:id="rId29"/>
  </p:notesMasterIdLst>
  <p:handoutMasterIdLst>
    <p:handoutMasterId r:id="rId30"/>
  </p:handoutMasterIdLst>
  <p:sldIdLst>
    <p:sldId id="273" r:id="rId5"/>
    <p:sldId id="274" r:id="rId6"/>
    <p:sldId id="275" r:id="rId7"/>
    <p:sldId id="257" r:id="rId8"/>
    <p:sldId id="266" r:id="rId9"/>
    <p:sldId id="267" r:id="rId10"/>
    <p:sldId id="269" r:id="rId11"/>
    <p:sldId id="278" r:id="rId12"/>
    <p:sldId id="279" r:id="rId13"/>
    <p:sldId id="280" r:id="rId14"/>
    <p:sldId id="281" r:id="rId15"/>
    <p:sldId id="270" r:id="rId16"/>
    <p:sldId id="276" r:id="rId17"/>
    <p:sldId id="277" r:id="rId18"/>
    <p:sldId id="282" r:id="rId19"/>
    <p:sldId id="283" r:id="rId20"/>
    <p:sldId id="284" r:id="rId21"/>
    <p:sldId id="260" r:id="rId22"/>
    <p:sldId id="259" r:id="rId23"/>
    <p:sldId id="261" r:id="rId24"/>
    <p:sldId id="263" r:id="rId25"/>
    <p:sldId id="264" r:id="rId26"/>
    <p:sldId id="262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DEA6890-4498-4E1C-B054-4A6FBCBBC932}">
          <p14:sldIdLst>
            <p14:sldId id="273"/>
            <p14:sldId id="274"/>
            <p14:sldId id="275"/>
          </p14:sldIdLst>
        </p14:section>
        <p14:section name="MAPF" id="{E75E278A-FF0E-49A4-B170-79828D63BBAD}">
          <p14:sldIdLst>
            <p14:sldId id="257"/>
            <p14:sldId id="266"/>
            <p14:sldId id="267"/>
            <p14:sldId id="269"/>
            <p14:sldId id="278"/>
            <p14:sldId id="279"/>
            <p14:sldId id="280"/>
            <p14:sldId id="281"/>
            <p14:sldId id="270"/>
            <p14:sldId id="276"/>
            <p14:sldId id="277"/>
            <p14:sldId id="282"/>
            <p14:sldId id="283"/>
            <p14:sldId id="284"/>
          </p14:sldIdLst>
        </p14:section>
        <p14:section name="Our Idea" id="{A70E5F4E-707E-4AEF-88F9-DF3043ED2754}">
          <p14:sldIdLst>
            <p14:sldId id="260"/>
            <p14:sldId id="259"/>
            <p14:sldId id="261"/>
            <p14:sldId id="263"/>
            <p14:sldId id="264"/>
          </p14:sldIdLst>
        </p14:section>
        <p14:section name="Q&amp;A" id="{64748182-0EFF-41DA-BC4C-0EF4988BBE0D}">
          <p14:sldIdLst>
            <p14:sldId id="262"/>
            <p14:sldId id="285"/>
          </p14:sldIdLst>
        </p14:section>
        <p14:section name="Planning Slid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D9ACEB-0645-4287-BDAA-14EF219A80A7}" v="6360" dt="2021-04-19T04:06:25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19E8F-B0DC-4535-ADD6-E92CC6E2D4F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34C973-D005-4A06-9916-09543DCE62C6}" type="pres">
      <dgm:prSet presAssocID="{74E19E8F-B0DC-4535-ADD6-E92CC6E2D4F5}" presName="cycle" presStyleCnt="0">
        <dgm:presLayoutVars>
          <dgm:dir/>
          <dgm:resizeHandles val="exact"/>
        </dgm:presLayoutVars>
      </dgm:prSet>
      <dgm:spPr/>
    </dgm:pt>
  </dgm:ptLst>
  <dgm:cxnLst>
    <dgm:cxn modelId="{9433CE6B-7849-422A-AB97-ACA4CB3EF028}" type="presOf" srcId="{74E19E8F-B0DC-4535-ADD6-E92CC6E2D4F5}" destId="{5734C973-D005-4A06-9916-09543DCE62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4D9DD6-556F-4459-8E87-8930797F243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70B71-B3FD-4E6A-B54F-3DA6741B9992}">
      <dgm:prSet phldrT="[Text]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Agent 1</a:t>
          </a:r>
          <a:endParaRPr lang="en-US"/>
        </a:p>
      </dgm:t>
    </dgm:pt>
    <dgm:pt modelId="{EB3BE720-FFA9-4A7E-A247-56C02D0A6953}" type="parTrans" cxnId="{6DFB36D0-07AD-4A42-A84F-08CC9AC37160}">
      <dgm:prSet/>
      <dgm:spPr/>
      <dgm:t>
        <a:bodyPr/>
        <a:lstStyle/>
        <a:p>
          <a:endParaRPr lang="en-US"/>
        </a:p>
      </dgm:t>
    </dgm:pt>
    <dgm:pt modelId="{A43653D6-D585-4E20-A530-17C91D911DE7}" type="sibTrans" cxnId="{6DFB36D0-07AD-4A42-A84F-08CC9AC37160}">
      <dgm:prSet/>
      <dgm:spPr/>
      <dgm:t>
        <a:bodyPr/>
        <a:lstStyle/>
        <a:p>
          <a:endParaRPr lang="en-US"/>
        </a:p>
      </dgm:t>
    </dgm:pt>
    <dgm:pt modelId="{B44B6A23-5B87-4535-920C-65AA6D3F4886}">
      <dgm:prSet phldrT="[Text]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Agent 2</a:t>
          </a:r>
          <a:endParaRPr lang="en-US"/>
        </a:p>
      </dgm:t>
    </dgm:pt>
    <dgm:pt modelId="{B0D5CD9A-4BDB-4772-92C8-DE45D27D61BE}" type="parTrans" cxnId="{57CFFAB3-47BE-40E3-9684-7F9FD382EAA5}">
      <dgm:prSet/>
      <dgm:spPr/>
      <dgm:t>
        <a:bodyPr/>
        <a:lstStyle/>
        <a:p>
          <a:endParaRPr lang="en-US"/>
        </a:p>
      </dgm:t>
    </dgm:pt>
    <dgm:pt modelId="{3D59FB19-CE79-465E-976B-9A3C03C8E407}" type="sibTrans" cxnId="{57CFFAB3-47BE-40E3-9684-7F9FD382EAA5}">
      <dgm:prSet/>
      <dgm:spPr/>
      <dgm:t>
        <a:bodyPr/>
        <a:lstStyle/>
        <a:p>
          <a:endParaRPr lang="en-US"/>
        </a:p>
      </dgm:t>
    </dgm:pt>
    <dgm:pt modelId="{6191DFE4-D2E4-4AE5-AC7D-4837A120A592}">
      <dgm:prSet phldrT="[Text]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Agent 3</a:t>
          </a:r>
          <a:endParaRPr lang="en-US"/>
        </a:p>
      </dgm:t>
    </dgm:pt>
    <dgm:pt modelId="{5C0BE6BF-F845-41B8-9B45-09C2BA9A23DB}" type="parTrans" cxnId="{AA38F560-4B45-43E1-BE78-9FCDFEEE531B}">
      <dgm:prSet/>
      <dgm:spPr/>
      <dgm:t>
        <a:bodyPr/>
        <a:lstStyle/>
        <a:p>
          <a:endParaRPr lang="en-US"/>
        </a:p>
      </dgm:t>
    </dgm:pt>
    <dgm:pt modelId="{9DD1529C-B8D1-4AA0-B8AD-2A8BFA004938}" type="sibTrans" cxnId="{AA38F560-4B45-43E1-BE78-9FCDFEEE531B}">
      <dgm:prSet/>
      <dgm:spPr/>
      <dgm:t>
        <a:bodyPr/>
        <a:lstStyle/>
        <a:p>
          <a:endParaRPr lang="en-US"/>
        </a:p>
      </dgm:t>
    </dgm:pt>
    <dgm:pt modelId="{5EF28BA8-FB94-4D53-B3F5-1D0DAF4FE715}">
      <dgm:prSet phldrT="[Text]"/>
      <dgm:spPr/>
      <dgm:t>
        <a:bodyPr/>
        <a:lstStyle/>
        <a:p>
          <a:pPr rtl="0"/>
          <a:endParaRPr lang="en-US"/>
        </a:p>
      </dgm:t>
    </dgm:pt>
    <dgm:pt modelId="{3BE63FC8-CDB9-46CA-8E78-9B035DAF363F}" type="parTrans" cxnId="{95A881BA-0F58-4031-AA67-F1A4A9D508A6}">
      <dgm:prSet/>
      <dgm:spPr/>
      <dgm:t>
        <a:bodyPr/>
        <a:lstStyle/>
        <a:p>
          <a:endParaRPr lang="en-US"/>
        </a:p>
      </dgm:t>
    </dgm:pt>
    <dgm:pt modelId="{B404C2A1-DF22-4C8B-88E6-867C6D6D1C98}" type="sibTrans" cxnId="{95A881BA-0F58-4031-AA67-F1A4A9D508A6}">
      <dgm:prSet/>
      <dgm:spPr/>
      <dgm:t>
        <a:bodyPr/>
        <a:lstStyle/>
        <a:p>
          <a:endParaRPr lang="en-US"/>
        </a:p>
      </dgm:t>
    </dgm:pt>
    <dgm:pt modelId="{B6992AA5-3AD8-4762-B1E0-001F87C5C69F}" type="pres">
      <dgm:prSet presAssocID="{EC4D9DD6-556F-4459-8E87-8930797F2434}" presName="cycle" presStyleCnt="0">
        <dgm:presLayoutVars>
          <dgm:dir/>
          <dgm:resizeHandles val="exact"/>
        </dgm:presLayoutVars>
      </dgm:prSet>
      <dgm:spPr/>
    </dgm:pt>
    <dgm:pt modelId="{6D5250C5-1373-4141-B528-D0F3CA6A3FFA}" type="pres">
      <dgm:prSet presAssocID="{B1770B71-B3FD-4E6A-B54F-3DA6741B9992}" presName="node" presStyleLbl="node1" presStyleIdx="0" presStyleCnt="4">
        <dgm:presLayoutVars>
          <dgm:bulletEnabled val="1"/>
        </dgm:presLayoutVars>
      </dgm:prSet>
      <dgm:spPr/>
    </dgm:pt>
    <dgm:pt modelId="{8CC3D41F-82FB-4651-AA0A-2899CC6A21CB}" type="pres">
      <dgm:prSet presAssocID="{A43653D6-D585-4E20-A530-17C91D911DE7}" presName="sibTrans" presStyleLbl="sibTrans2D1" presStyleIdx="0" presStyleCnt="4"/>
      <dgm:spPr/>
    </dgm:pt>
    <dgm:pt modelId="{316CA775-2748-4446-8FEE-8CE8BBCC05ED}" type="pres">
      <dgm:prSet presAssocID="{A43653D6-D585-4E20-A530-17C91D911DE7}" presName="connectorText" presStyleLbl="sibTrans2D1" presStyleIdx="0" presStyleCnt="4"/>
      <dgm:spPr/>
    </dgm:pt>
    <dgm:pt modelId="{8BD258A9-2FCD-435B-8BE8-2FA645DF116C}" type="pres">
      <dgm:prSet presAssocID="{B44B6A23-5B87-4535-920C-65AA6D3F4886}" presName="node" presStyleLbl="node1" presStyleIdx="1" presStyleCnt="4">
        <dgm:presLayoutVars>
          <dgm:bulletEnabled val="1"/>
        </dgm:presLayoutVars>
      </dgm:prSet>
      <dgm:spPr/>
    </dgm:pt>
    <dgm:pt modelId="{B2B92D3F-2247-4010-A89B-5AD9C4C39930}" type="pres">
      <dgm:prSet presAssocID="{3D59FB19-CE79-465E-976B-9A3C03C8E407}" presName="sibTrans" presStyleLbl="sibTrans2D1" presStyleIdx="1" presStyleCnt="4"/>
      <dgm:spPr/>
    </dgm:pt>
    <dgm:pt modelId="{823B8ED0-FFD9-485F-9B6C-CF15F092B79C}" type="pres">
      <dgm:prSet presAssocID="{3D59FB19-CE79-465E-976B-9A3C03C8E407}" presName="connectorText" presStyleLbl="sibTrans2D1" presStyleIdx="1" presStyleCnt="4"/>
      <dgm:spPr/>
    </dgm:pt>
    <dgm:pt modelId="{EA927D41-AD99-42A4-9D25-4AA3456F275E}" type="pres">
      <dgm:prSet presAssocID="{6191DFE4-D2E4-4AE5-AC7D-4837A120A592}" presName="node" presStyleLbl="node1" presStyleIdx="2" presStyleCnt="4">
        <dgm:presLayoutVars>
          <dgm:bulletEnabled val="1"/>
        </dgm:presLayoutVars>
      </dgm:prSet>
      <dgm:spPr/>
    </dgm:pt>
    <dgm:pt modelId="{28403728-B4BE-4880-939D-849C614577CF}" type="pres">
      <dgm:prSet presAssocID="{9DD1529C-B8D1-4AA0-B8AD-2A8BFA004938}" presName="sibTrans" presStyleLbl="sibTrans2D1" presStyleIdx="2" presStyleCnt="4"/>
      <dgm:spPr/>
    </dgm:pt>
    <dgm:pt modelId="{64E8A6C5-304E-4381-B612-7F5D02E41F5C}" type="pres">
      <dgm:prSet presAssocID="{9DD1529C-B8D1-4AA0-B8AD-2A8BFA004938}" presName="connectorText" presStyleLbl="sibTrans2D1" presStyleIdx="2" presStyleCnt="4"/>
      <dgm:spPr/>
    </dgm:pt>
    <dgm:pt modelId="{67785E5B-82F6-4660-B3D6-6B649E5D3995}" type="pres">
      <dgm:prSet presAssocID="{5EF28BA8-FB94-4D53-B3F5-1D0DAF4FE715}" presName="node" presStyleLbl="node1" presStyleIdx="3" presStyleCnt="4">
        <dgm:presLayoutVars>
          <dgm:bulletEnabled val="1"/>
        </dgm:presLayoutVars>
      </dgm:prSet>
      <dgm:spPr/>
    </dgm:pt>
    <dgm:pt modelId="{1E4317FA-4229-4778-AB52-392623521B04}" type="pres">
      <dgm:prSet presAssocID="{B404C2A1-DF22-4C8B-88E6-867C6D6D1C98}" presName="sibTrans" presStyleLbl="sibTrans2D1" presStyleIdx="3" presStyleCnt="4"/>
      <dgm:spPr/>
    </dgm:pt>
    <dgm:pt modelId="{6991776D-3D7A-4ABF-B414-C65298FD1ACA}" type="pres">
      <dgm:prSet presAssocID="{B404C2A1-DF22-4C8B-88E6-867C6D6D1C98}" presName="connectorText" presStyleLbl="sibTrans2D1" presStyleIdx="3" presStyleCnt="4"/>
      <dgm:spPr/>
    </dgm:pt>
  </dgm:ptLst>
  <dgm:cxnLst>
    <dgm:cxn modelId="{CB665B06-6C53-4A0D-A6B1-92F7B01F1928}" type="presOf" srcId="{5EF28BA8-FB94-4D53-B3F5-1D0DAF4FE715}" destId="{67785E5B-82F6-4660-B3D6-6B649E5D3995}" srcOrd="0" destOrd="0" presId="urn:microsoft.com/office/officeart/2005/8/layout/cycle2"/>
    <dgm:cxn modelId="{3329B70D-071F-4BAC-874E-33766F52E672}" type="presOf" srcId="{A43653D6-D585-4E20-A530-17C91D911DE7}" destId="{316CA775-2748-4446-8FEE-8CE8BBCC05ED}" srcOrd="1" destOrd="0" presId="urn:microsoft.com/office/officeart/2005/8/layout/cycle2"/>
    <dgm:cxn modelId="{AA38F560-4B45-43E1-BE78-9FCDFEEE531B}" srcId="{EC4D9DD6-556F-4459-8E87-8930797F2434}" destId="{6191DFE4-D2E4-4AE5-AC7D-4837A120A592}" srcOrd="2" destOrd="0" parTransId="{5C0BE6BF-F845-41B8-9B45-09C2BA9A23DB}" sibTransId="{9DD1529C-B8D1-4AA0-B8AD-2A8BFA004938}"/>
    <dgm:cxn modelId="{A44AFE45-FB31-4252-B9CA-6E9C5C35165A}" type="presOf" srcId="{B404C2A1-DF22-4C8B-88E6-867C6D6D1C98}" destId="{1E4317FA-4229-4778-AB52-392623521B04}" srcOrd="0" destOrd="0" presId="urn:microsoft.com/office/officeart/2005/8/layout/cycle2"/>
    <dgm:cxn modelId="{31F5E276-E8C4-469E-8840-EDDD4611325C}" type="presOf" srcId="{EC4D9DD6-556F-4459-8E87-8930797F2434}" destId="{B6992AA5-3AD8-4762-B1E0-001F87C5C69F}" srcOrd="0" destOrd="0" presId="urn:microsoft.com/office/officeart/2005/8/layout/cycle2"/>
    <dgm:cxn modelId="{1C7B3859-5650-4267-A368-11BD8F73C5F3}" type="presOf" srcId="{B44B6A23-5B87-4535-920C-65AA6D3F4886}" destId="{8BD258A9-2FCD-435B-8BE8-2FA645DF116C}" srcOrd="0" destOrd="0" presId="urn:microsoft.com/office/officeart/2005/8/layout/cycle2"/>
    <dgm:cxn modelId="{91EA248F-306B-4F1F-8F80-033C5B7F3D52}" type="presOf" srcId="{3D59FB19-CE79-465E-976B-9A3C03C8E407}" destId="{B2B92D3F-2247-4010-A89B-5AD9C4C39930}" srcOrd="0" destOrd="0" presId="urn:microsoft.com/office/officeart/2005/8/layout/cycle2"/>
    <dgm:cxn modelId="{C23B7E99-FF57-46FB-A16A-980315BC610A}" type="presOf" srcId="{B404C2A1-DF22-4C8B-88E6-867C6D6D1C98}" destId="{6991776D-3D7A-4ABF-B414-C65298FD1ACA}" srcOrd="1" destOrd="0" presId="urn:microsoft.com/office/officeart/2005/8/layout/cycle2"/>
    <dgm:cxn modelId="{CA33D9AD-3932-4490-B8BB-AA6ADA90887C}" type="presOf" srcId="{9DD1529C-B8D1-4AA0-B8AD-2A8BFA004938}" destId="{28403728-B4BE-4880-939D-849C614577CF}" srcOrd="0" destOrd="0" presId="urn:microsoft.com/office/officeart/2005/8/layout/cycle2"/>
    <dgm:cxn modelId="{57CFFAB3-47BE-40E3-9684-7F9FD382EAA5}" srcId="{EC4D9DD6-556F-4459-8E87-8930797F2434}" destId="{B44B6A23-5B87-4535-920C-65AA6D3F4886}" srcOrd="1" destOrd="0" parTransId="{B0D5CD9A-4BDB-4772-92C8-DE45D27D61BE}" sibTransId="{3D59FB19-CE79-465E-976B-9A3C03C8E407}"/>
    <dgm:cxn modelId="{95A881BA-0F58-4031-AA67-F1A4A9D508A6}" srcId="{EC4D9DD6-556F-4459-8E87-8930797F2434}" destId="{5EF28BA8-FB94-4D53-B3F5-1D0DAF4FE715}" srcOrd="3" destOrd="0" parTransId="{3BE63FC8-CDB9-46CA-8E78-9B035DAF363F}" sibTransId="{B404C2A1-DF22-4C8B-88E6-867C6D6D1C98}"/>
    <dgm:cxn modelId="{B05F3FC6-E6F5-4982-866C-E4AA6C89D91C}" type="presOf" srcId="{6191DFE4-D2E4-4AE5-AC7D-4837A120A592}" destId="{EA927D41-AD99-42A4-9D25-4AA3456F275E}" srcOrd="0" destOrd="0" presId="urn:microsoft.com/office/officeart/2005/8/layout/cycle2"/>
    <dgm:cxn modelId="{61E950C6-0533-4C27-9FD8-95AC388999CF}" type="presOf" srcId="{A43653D6-D585-4E20-A530-17C91D911DE7}" destId="{8CC3D41F-82FB-4651-AA0A-2899CC6A21CB}" srcOrd="0" destOrd="0" presId="urn:microsoft.com/office/officeart/2005/8/layout/cycle2"/>
    <dgm:cxn modelId="{8EAFB4C7-B7F4-4921-9BA2-7F917B5636C7}" type="presOf" srcId="{9DD1529C-B8D1-4AA0-B8AD-2A8BFA004938}" destId="{64E8A6C5-304E-4381-B612-7F5D02E41F5C}" srcOrd="1" destOrd="0" presId="urn:microsoft.com/office/officeart/2005/8/layout/cycle2"/>
    <dgm:cxn modelId="{F82791CE-4C19-4F71-B7D4-6F90FFD9F49C}" type="presOf" srcId="{3D59FB19-CE79-465E-976B-9A3C03C8E407}" destId="{823B8ED0-FFD9-485F-9B6C-CF15F092B79C}" srcOrd="1" destOrd="0" presId="urn:microsoft.com/office/officeart/2005/8/layout/cycle2"/>
    <dgm:cxn modelId="{6DFB36D0-07AD-4A42-A84F-08CC9AC37160}" srcId="{EC4D9DD6-556F-4459-8E87-8930797F2434}" destId="{B1770B71-B3FD-4E6A-B54F-3DA6741B9992}" srcOrd="0" destOrd="0" parTransId="{EB3BE720-FFA9-4A7E-A247-56C02D0A6953}" sibTransId="{A43653D6-D585-4E20-A530-17C91D911DE7}"/>
    <dgm:cxn modelId="{A229E0F4-99BF-4E30-BADF-3F546D82857F}" type="presOf" srcId="{B1770B71-B3FD-4E6A-B54F-3DA6741B9992}" destId="{6D5250C5-1373-4141-B528-D0F3CA6A3FFA}" srcOrd="0" destOrd="0" presId="urn:microsoft.com/office/officeart/2005/8/layout/cycle2"/>
    <dgm:cxn modelId="{775AA5BF-85E3-42A8-9893-C256E0CFB38A}" type="presParOf" srcId="{B6992AA5-3AD8-4762-B1E0-001F87C5C69F}" destId="{6D5250C5-1373-4141-B528-D0F3CA6A3FFA}" srcOrd="0" destOrd="0" presId="urn:microsoft.com/office/officeart/2005/8/layout/cycle2"/>
    <dgm:cxn modelId="{A11FA22D-1088-478E-AAF2-502E78B87AA3}" type="presParOf" srcId="{B6992AA5-3AD8-4762-B1E0-001F87C5C69F}" destId="{8CC3D41F-82FB-4651-AA0A-2899CC6A21CB}" srcOrd="1" destOrd="0" presId="urn:microsoft.com/office/officeart/2005/8/layout/cycle2"/>
    <dgm:cxn modelId="{1A197D58-367E-419F-8D2C-C0746D6D56AD}" type="presParOf" srcId="{8CC3D41F-82FB-4651-AA0A-2899CC6A21CB}" destId="{316CA775-2748-4446-8FEE-8CE8BBCC05ED}" srcOrd="0" destOrd="0" presId="urn:microsoft.com/office/officeart/2005/8/layout/cycle2"/>
    <dgm:cxn modelId="{F8ECE038-8B93-42BF-95A1-010D69B90B16}" type="presParOf" srcId="{B6992AA5-3AD8-4762-B1E0-001F87C5C69F}" destId="{8BD258A9-2FCD-435B-8BE8-2FA645DF116C}" srcOrd="2" destOrd="0" presId="urn:microsoft.com/office/officeart/2005/8/layout/cycle2"/>
    <dgm:cxn modelId="{15EE37F3-24D0-4759-A07E-B75093192D55}" type="presParOf" srcId="{B6992AA5-3AD8-4762-B1E0-001F87C5C69F}" destId="{B2B92D3F-2247-4010-A89B-5AD9C4C39930}" srcOrd="3" destOrd="0" presId="urn:microsoft.com/office/officeart/2005/8/layout/cycle2"/>
    <dgm:cxn modelId="{B7F7EED7-1BFA-4C3D-9406-1BDDF4EEC868}" type="presParOf" srcId="{B2B92D3F-2247-4010-A89B-5AD9C4C39930}" destId="{823B8ED0-FFD9-485F-9B6C-CF15F092B79C}" srcOrd="0" destOrd="0" presId="urn:microsoft.com/office/officeart/2005/8/layout/cycle2"/>
    <dgm:cxn modelId="{89A5A2E8-2765-47AA-A41E-56A63553AEFB}" type="presParOf" srcId="{B6992AA5-3AD8-4762-B1E0-001F87C5C69F}" destId="{EA927D41-AD99-42A4-9D25-4AA3456F275E}" srcOrd="4" destOrd="0" presId="urn:microsoft.com/office/officeart/2005/8/layout/cycle2"/>
    <dgm:cxn modelId="{298A3D66-0CEE-4A89-8C35-EA43C4068D22}" type="presParOf" srcId="{B6992AA5-3AD8-4762-B1E0-001F87C5C69F}" destId="{28403728-B4BE-4880-939D-849C614577CF}" srcOrd="5" destOrd="0" presId="urn:microsoft.com/office/officeart/2005/8/layout/cycle2"/>
    <dgm:cxn modelId="{35234488-DE57-4092-A5AB-0D3A4975EECE}" type="presParOf" srcId="{28403728-B4BE-4880-939D-849C614577CF}" destId="{64E8A6C5-304E-4381-B612-7F5D02E41F5C}" srcOrd="0" destOrd="0" presId="urn:microsoft.com/office/officeart/2005/8/layout/cycle2"/>
    <dgm:cxn modelId="{708341B6-FC64-4C92-A104-1FFBD5A6B539}" type="presParOf" srcId="{B6992AA5-3AD8-4762-B1E0-001F87C5C69F}" destId="{67785E5B-82F6-4660-B3D6-6B649E5D3995}" srcOrd="6" destOrd="0" presId="urn:microsoft.com/office/officeart/2005/8/layout/cycle2"/>
    <dgm:cxn modelId="{D07F07DB-F33E-4326-9248-F2C79E6DBBAF}" type="presParOf" srcId="{B6992AA5-3AD8-4762-B1E0-001F87C5C69F}" destId="{1E4317FA-4229-4778-AB52-392623521B04}" srcOrd="7" destOrd="0" presId="urn:microsoft.com/office/officeart/2005/8/layout/cycle2"/>
    <dgm:cxn modelId="{FFD170A9-5E9A-488B-84F3-BE6374DFF0CF}" type="presParOf" srcId="{1E4317FA-4229-4778-AB52-392623521B04}" destId="{6991776D-3D7A-4ABF-B414-C65298FD1A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0A864C-F0B5-4DA4-B52C-F4094BF8D7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8492239-1CD4-4AE6-AB7E-EAC258B7ADB5}">
      <dgm:prSet/>
      <dgm:spPr/>
      <dgm:t>
        <a:bodyPr/>
        <a:lstStyle/>
        <a:p>
          <a:r>
            <a:rPr lang="en-US"/>
            <a:t>Makespan: The number steps (or 'turns</a:t>
          </a:r>
          <a:r>
            <a:rPr lang="en-US">
              <a:latin typeface="Trebuchet MS" panose="020B0603020202020204"/>
            </a:rPr>
            <a:t>'),</a:t>
          </a:r>
          <a:r>
            <a:rPr lang="en-US"/>
            <a:t> required for all agents to reach their target. </a:t>
          </a:r>
        </a:p>
      </dgm:t>
    </dgm:pt>
    <dgm:pt modelId="{70BA1DA9-E57A-4179-8C07-B634D28D28E4}" type="parTrans" cxnId="{B2AFD93D-3C1A-406D-B94B-916DAA253EBE}">
      <dgm:prSet/>
      <dgm:spPr/>
      <dgm:t>
        <a:bodyPr/>
        <a:lstStyle/>
        <a:p>
          <a:endParaRPr lang="en-US"/>
        </a:p>
      </dgm:t>
    </dgm:pt>
    <dgm:pt modelId="{EAA1F564-F835-47A6-AC45-DD3E680FF698}" type="sibTrans" cxnId="{B2AFD93D-3C1A-406D-B94B-916DAA253EBE}">
      <dgm:prSet/>
      <dgm:spPr/>
      <dgm:t>
        <a:bodyPr/>
        <a:lstStyle/>
        <a:p>
          <a:endParaRPr lang="en-US"/>
        </a:p>
      </dgm:t>
    </dgm:pt>
    <dgm:pt modelId="{289A5696-21DF-4DC5-8C49-A261190BB56A}">
      <dgm:prSet/>
      <dgm:spPr/>
      <dgm:t>
        <a:bodyPr/>
        <a:lstStyle/>
        <a:p>
          <a:r>
            <a:rPr lang="en-US"/>
            <a:t>Sum of costs: The summation of each agent's makespan. Also known as 'flowtime'.</a:t>
          </a:r>
        </a:p>
      </dgm:t>
    </dgm:pt>
    <dgm:pt modelId="{8411E6B6-3A12-49C5-B48D-B7FEEBF5EE99}" type="parTrans" cxnId="{236197C3-2333-41D7-8036-4DABA63BE3CC}">
      <dgm:prSet/>
      <dgm:spPr/>
      <dgm:t>
        <a:bodyPr/>
        <a:lstStyle/>
        <a:p>
          <a:endParaRPr lang="en-US"/>
        </a:p>
      </dgm:t>
    </dgm:pt>
    <dgm:pt modelId="{27037C4D-1ABB-4F56-AD67-8AD04C7B1758}" type="sibTrans" cxnId="{236197C3-2333-41D7-8036-4DABA63BE3CC}">
      <dgm:prSet/>
      <dgm:spPr/>
      <dgm:t>
        <a:bodyPr/>
        <a:lstStyle/>
        <a:p>
          <a:endParaRPr lang="en-US"/>
        </a:p>
      </dgm:t>
    </dgm:pt>
    <dgm:pt modelId="{875F91E1-7FAA-4335-A4BC-AA6318541FDD}" type="pres">
      <dgm:prSet presAssocID="{F20A864C-F0B5-4DA4-B52C-F4094BF8D79A}" presName="root" presStyleCnt="0">
        <dgm:presLayoutVars>
          <dgm:dir/>
          <dgm:resizeHandles val="exact"/>
        </dgm:presLayoutVars>
      </dgm:prSet>
      <dgm:spPr/>
    </dgm:pt>
    <dgm:pt modelId="{BEBF9CB6-C967-4731-8D32-339A95EAB7CE}" type="pres">
      <dgm:prSet presAssocID="{28492239-1CD4-4AE6-AB7E-EAC258B7ADB5}" presName="compNode" presStyleCnt="0"/>
      <dgm:spPr/>
    </dgm:pt>
    <dgm:pt modelId="{D9C8C416-F4F6-445E-80AA-34ED86C4F0F2}" type="pres">
      <dgm:prSet presAssocID="{28492239-1CD4-4AE6-AB7E-EAC258B7ADB5}" presName="bgRect" presStyleLbl="bgShp" presStyleIdx="0" presStyleCnt="2"/>
      <dgm:spPr/>
    </dgm:pt>
    <dgm:pt modelId="{74A31FC8-6D2C-49B8-A7BF-C96D731F6F57}" type="pres">
      <dgm:prSet presAssocID="{28492239-1CD4-4AE6-AB7E-EAC258B7AD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D95DC8E4-699F-417F-B684-6F1A79E6594A}" type="pres">
      <dgm:prSet presAssocID="{28492239-1CD4-4AE6-AB7E-EAC258B7ADB5}" presName="spaceRect" presStyleCnt="0"/>
      <dgm:spPr/>
    </dgm:pt>
    <dgm:pt modelId="{FC95AB88-7627-48C3-BEA4-6B43A2CA452A}" type="pres">
      <dgm:prSet presAssocID="{28492239-1CD4-4AE6-AB7E-EAC258B7ADB5}" presName="parTx" presStyleLbl="revTx" presStyleIdx="0" presStyleCnt="2">
        <dgm:presLayoutVars>
          <dgm:chMax val="0"/>
          <dgm:chPref val="0"/>
        </dgm:presLayoutVars>
      </dgm:prSet>
      <dgm:spPr/>
    </dgm:pt>
    <dgm:pt modelId="{F883DB91-22D3-4854-A425-37F3D2F096C2}" type="pres">
      <dgm:prSet presAssocID="{EAA1F564-F835-47A6-AC45-DD3E680FF698}" presName="sibTrans" presStyleCnt="0"/>
      <dgm:spPr/>
    </dgm:pt>
    <dgm:pt modelId="{4688FDCF-BAD8-4C77-BFF1-E4554171CC9B}" type="pres">
      <dgm:prSet presAssocID="{289A5696-21DF-4DC5-8C49-A261190BB56A}" presName="compNode" presStyleCnt="0"/>
      <dgm:spPr/>
    </dgm:pt>
    <dgm:pt modelId="{80772E33-715A-4B10-8EEC-7D9957A01472}" type="pres">
      <dgm:prSet presAssocID="{289A5696-21DF-4DC5-8C49-A261190BB56A}" presName="bgRect" presStyleLbl="bgShp" presStyleIdx="1" presStyleCnt="2"/>
      <dgm:spPr/>
    </dgm:pt>
    <dgm:pt modelId="{3F967BAC-BCA6-461E-9AE5-B486E97C12E9}" type="pres">
      <dgm:prSet presAssocID="{289A5696-21DF-4DC5-8C49-A261190BB56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1971B01B-3437-47E7-90A1-21FFF643C007}" type="pres">
      <dgm:prSet presAssocID="{289A5696-21DF-4DC5-8C49-A261190BB56A}" presName="spaceRect" presStyleCnt="0"/>
      <dgm:spPr/>
    </dgm:pt>
    <dgm:pt modelId="{1837E7AF-CE65-4CDD-8DC9-18F8CA1D5171}" type="pres">
      <dgm:prSet presAssocID="{289A5696-21DF-4DC5-8C49-A261190BB56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7371616-AFF5-4E84-8277-45A1FCF80C5B}" type="presOf" srcId="{F20A864C-F0B5-4DA4-B52C-F4094BF8D79A}" destId="{875F91E1-7FAA-4335-A4BC-AA6318541FDD}" srcOrd="0" destOrd="0" presId="urn:microsoft.com/office/officeart/2018/2/layout/IconVerticalSolidList"/>
    <dgm:cxn modelId="{B2AFD93D-3C1A-406D-B94B-916DAA253EBE}" srcId="{F20A864C-F0B5-4DA4-B52C-F4094BF8D79A}" destId="{28492239-1CD4-4AE6-AB7E-EAC258B7ADB5}" srcOrd="0" destOrd="0" parTransId="{70BA1DA9-E57A-4179-8C07-B634D28D28E4}" sibTransId="{EAA1F564-F835-47A6-AC45-DD3E680FF698}"/>
    <dgm:cxn modelId="{94844A5E-D442-4F73-B1F5-5F2862E70847}" type="presOf" srcId="{28492239-1CD4-4AE6-AB7E-EAC258B7ADB5}" destId="{FC95AB88-7627-48C3-BEA4-6B43A2CA452A}" srcOrd="0" destOrd="0" presId="urn:microsoft.com/office/officeart/2018/2/layout/IconVerticalSolidList"/>
    <dgm:cxn modelId="{6F6587BA-CC34-4E67-B5CD-4500454E1C73}" type="presOf" srcId="{289A5696-21DF-4DC5-8C49-A261190BB56A}" destId="{1837E7AF-CE65-4CDD-8DC9-18F8CA1D5171}" srcOrd="0" destOrd="0" presId="urn:microsoft.com/office/officeart/2018/2/layout/IconVerticalSolidList"/>
    <dgm:cxn modelId="{236197C3-2333-41D7-8036-4DABA63BE3CC}" srcId="{F20A864C-F0B5-4DA4-B52C-F4094BF8D79A}" destId="{289A5696-21DF-4DC5-8C49-A261190BB56A}" srcOrd="1" destOrd="0" parTransId="{8411E6B6-3A12-49C5-B48D-B7FEEBF5EE99}" sibTransId="{27037C4D-1ABB-4F56-AD67-8AD04C7B1758}"/>
    <dgm:cxn modelId="{7C9E9885-16F4-4EA3-BEF2-C48AB0690D6A}" type="presParOf" srcId="{875F91E1-7FAA-4335-A4BC-AA6318541FDD}" destId="{BEBF9CB6-C967-4731-8D32-339A95EAB7CE}" srcOrd="0" destOrd="0" presId="urn:microsoft.com/office/officeart/2018/2/layout/IconVerticalSolidList"/>
    <dgm:cxn modelId="{C522844B-58EC-4CC5-B941-2B92A2D424ED}" type="presParOf" srcId="{BEBF9CB6-C967-4731-8D32-339A95EAB7CE}" destId="{D9C8C416-F4F6-445E-80AA-34ED86C4F0F2}" srcOrd="0" destOrd="0" presId="urn:microsoft.com/office/officeart/2018/2/layout/IconVerticalSolidList"/>
    <dgm:cxn modelId="{1DC3F531-C359-4E15-B384-DC1384FDF92E}" type="presParOf" srcId="{BEBF9CB6-C967-4731-8D32-339A95EAB7CE}" destId="{74A31FC8-6D2C-49B8-A7BF-C96D731F6F57}" srcOrd="1" destOrd="0" presId="urn:microsoft.com/office/officeart/2018/2/layout/IconVerticalSolidList"/>
    <dgm:cxn modelId="{B633A9FB-6C92-434C-9BD7-4054D7AB89F5}" type="presParOf" srcId="{BEBF9CB6-C967-4731-8D32-339A95EAB7CE}" destId="{D95DC8E4-699F-417F-B684-6F1A79E6594A}" srcOrd="2" destOrd="0" presId="urn:microsoft.com/office/officeart/2018/2/layout/IconVerticalSolidList"/>
    <dgm:cxn modelId="{E2DC5F84-0C68-48C3-AE95-359C84403184}" type="presParOf" srcId="{BEBF9CB6-C967-4731-8D32-339A95EAB7CE}" destId="{FC95AB88-7627-48C3-BEA4-6B43A2CA452A}" srcOrd="3" destOrd="0" presId="urn:microsoft.com/office/officeart/2018/2/layout/IconVerticalSolidList"/>
    <dgm:cxn modelId="{A92A3211-265E-4C3D-96AC-E99378D9CF27}" type="presParOf" srcId="{875F91E1-7FAA-4335-A4BC-AA6318541FDD}" destId="{F883DB91-22D3-4854-A425-37F3D2F096C2}" srcOrd="1" destOrd="0" presId="urn:microsoft.com/office/officeart/2018/2/layout/IconVerticalSolidList"/>
    <dgm:cxn modelId="{68110FB5-C27B-45FC-8278-9D00EC180137}" type="presParOf" srcId="{875F91E1-7FAA-4335-A4BC-AA6318541FDD}" destId="{4688FDCF-BAD8-4C77-BFF1-E4554171CC9B}" srcOrd="2" destOrd="0" presId="urn:microsoft.com/office/officeart/2018/2/layout/IconVerticalSolidList"/>
    <dgm:cxn modelId="{6F235999-6D91-47D7-92FB-E61831CCADFE}" type="presParOf" srcId="{4688FDCF-BAD8-4C77-BFF1-E4554171CC9B}" destId="{80772E33-715A-4B10-8EEC-7D9957A01472}" srcOrd="0" destOrd="0" presId="urn:microsoft.com/office/officeart/2018/2/layout/IconVerticalSolidList"/>
    <dgm:cxn modelId="{1A4988EE-5D73-4E4A-B4E8-B2B91D8D1A0A}" type="presParOf" srcId="{4688FDCF-BAD8-4C77-BFF1-E4554171CC9B}" destId="{3F967BAC-BCA6-461E-9AE5-B486E97C12E9}" srcOrd="1" destOrd="0" presId="urn:microsoft.com/office/officeart/2018/2/layout/IconVerticalSolidList"/>
    <dgm:cxn modelId="{EA32D161-EA82-45D9-A44D-94C0DAB7E011}" type="presParOf" srcId="{4688FDCF-BAD8-4C77-BFF1-E4554171CC9B}" destId="{1971B01B-3437-47E7-90A1-21FFF643C007}" srcOrd="2" destOrd="0" presId="urn:microsoft.com/office/officeart/2018/2/layout/IconVerticalSolidList"/>
    <dgm:cxn modelId="{9B290302-CD65-4E08-9CF0-8B113E24DC71}" type="presParOf" srcId="{4688FDCF-BAD8-4C77-BFF1-E4554171CC9B}" destId="{1837E7AF-CE65-4CDD-8DC9-18F8CA1D51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250C5-1373-4141-B528-D0F3CA6A3FFA}">
      <dsp:nvSpPr>
        <dsp:cNvPr id="0" name=""/>
        <dsp:cNvSpPr/>
      </dsp:nvSpPr>
      <dsp:spPr>
        <a:xfrm>
          <a:off x="1701105" y="82"/>
          <a:ext cx="1169789" cy="11697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rebuchet MS" panose="020B0603020202020204"/>
            </a:rPr>
            <a:t>Agent 1</a:t>
          </a:r>
          <a:endParaRPr lang="en-US" sz="2300" kern="1200"/>
        </a:p>
      </dsp:txBody>
      <dsp:txXfrm>
        <a:off x="1872417" y="171394"/>
        <a:ext cx="827165" cy="827165"/>
      </dsp:txXfrm>
    </dsp:sp>
    <dsp:sp modelId="{8CC3D41F-82FB-4651-AA0A-2899CC6A21CB}">
      <dsp:nvSpPr>
        <dsp:cNvPr id="0" name=""/>
        <dsp:cNvSpPr/>
      </dsp:nvSpPr>
      <dsp:spPr>
        <a:xfrm rot="2700000">
          <a:off x="2745512" y="1003236"/>
          <a:ext cx="312298" cy="394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759232" y="1049073"/>
        <a:ext cx="218609" cy="236881"/>
      </dsp:txXfrm>
    </dsp:sp>
    <dsp:sp modelId="{8BD258A9-2FCD-435B-8BE8-2FA645DF116C}">
      <dsp:nvSpPr>
        <dsp:cNvPr id="0" name=""/>
        <dsp:cNvSpPr/>
      </dsp:nvSpPr>
      <dsp:spPr>
        <a:xfrm>
          <a:off x="2944928" y="1243905"/>
          <a:ext cx="1169789" cy="11697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rebuchet MS" panose="020B0603020202020204"/>
            </a:rPr>
            <a:t>Agent 2</a:t>
          </a:r>
          <a:endParaRPr lang="en-US" sz="2300" kern="1200"/>
        </a:p>
      </dsp:txBody>
      <dsp:txXfrm>
        <a:off x="3116240" y="1415217"/>
        <a:ext cx="827165" cy="827165"/>
      </dsp:txXfrm>
    </dsp:sp>
    <dsp:sp modelId="{B2B92D3F-2247-4010-A89B-5AD9C4C39930}">
      <dsp:nvSpPr>
        <dsp:cNvPr id="0" name=""/>
        <dsp:cNvSpPr/>
      </dsp:nvSpPr>
      <dsp:spPr>
        <a:xfrm rot="8100000">
          <a:off x="2758012" y="2247059"/>
          <a:ext cx="312298" cy="394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2837981" y="2292896"/>
        <a:ext cx="218609" cy="236881"/>
      </dsp:txXfrm>
    </dsp:sp>
    <dsp:sp modelId="{EA927D41-AD99-42A4-9D25-4AA3456F275E}">
      <dsp:nvSpPr>
        <dsp:cNvPr id="0" name=""/>
        <dsp:cNvSpPr/>
      </dsp:nvSpPr>
      <dsp:spPr>
        <a:xfrm>
          <a:off x="1701105" y="2487728"/>
          <a:ext cx="1169789" cy="11697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rebuchet MS" panose="020B0603020202020204"/>
            </a:rPr>
            <a:t>Agent 3</a:t>
          </a:r>
          <a:endParaRPr lang="en-US" sz="2300" kern="1200"/>
        </a:p>
      </dsp:txBody>
      <dsp:txXfrm>
        <a:off x="1872417" y="2659040"/>
        <a:ext cx="827165" cy="827165"/>
      </dsp:txXfrm>
    </dsp:sp>
    <dsp:sp modelId="{28403728-B4BE-4880-939D-849C614577CF}">
      <dsp:nvSpPr>
        <dsp:cNvPr id="0" name=""/>
        <dsp:cNvSpPr/>
      </dsp:nvSpPr>
      <dsp:spPr>
        <a:xfrm rot="13500000">
          <a:off x="1514189" y="2259559"/>
          <a:ext cx="312298" cy="394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1594158" y="2371644"/>
        <a:ext cx="218609" cy="236881"/>
      </dsp:txXfrm>
    </dsp:sp>
    <dsp:sp modelId="{67785E5B-82F6-4660-B3D6-6B649E5D3995}">
      <dsp:nvSpPr>
        <dsp:cNvPr id="0" name=""/>
        <dsp:cNvSpPr/>
      </dsp:nvSpPr>
      <dsp:spPr>
        <a:xfrm>
          <a:off x="457282" y="1243905"/>
          <a:ext cx="1169789" cy="11697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28594" y="1415217"/>
        <a:ext cx="827165" cy="827165"/>
      </dsp:txXfrm>
    </dsp:sp>
    <dsp:sp modelId="{1E4317FA-4229-4778-AB52-392623521B04}">
      <dsp:nvSpPr>
        <dsp:cNvPr id="0" name=""/>
        <dsp:cNvSpPr/>
      </dsp:nvSpPr>
      <dsp:spPr>
        <a:xfrm rot="18900000">
          <a:off x="1501689" y="1015736"/>
          <a:ext cx="312298" cy="394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515409" y="1127821"/>
        <a:ext cx="218609" cy="2368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8C416-F4F6-445E-80AA-34ED86C4F0F2}">
      <dsp:nvSpPr>
        <dsp:cNvPr id="0" name=""/>
        <dsp:cNvSpPr/>
      </dsp:nvSpPr>
      <dsp:spPr>
        <a:xfrm>
          <a:off x="0" y="665190"/>
          <a:ext cx="9618133" cy="12280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31FC8-6D2C-49B8-A7BF-C96D731F6F57}">
      <dsp:nvSpPr>
        <dsp:cNvPr id="0" name=""/>
        <dsp:cNvSpPr/>
      </dsp:nvSpPr>
      <dsp:spPr>
        <a:xfrm>
          <a:off x="371483" y="941500"/>
          <a:ext cx="675424" cy="675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5AB88-7627-48C3-BEA4-6B43A2CA452A}">
      <dsp:nvSpPr>
        <dsp:cNvPr id="0" name=""/>
        <dsp:cNvSpPr/>
      </dsp:nvSpPr>
      <dsp:spPr>
        <a:xfrm>
          <a:off x="1418391" y="665190"/>
          <a:ext cx="819974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Makespan: The number steps (or 'turns</a:t>
          </a:r>
          <a:r>
            <a:rPr lang="en-US" sz="2500" kern="1200">
              <a:latin typeface="Trebuchet MS" panose="020B0603020202020204"/>
            </a:rPr>
            <a:t>'),</a:t>
          </a:r>
          <a:r>
            <a:rPr lang="en-US" sz="2500" kern="1200"/>
            <a:t> required for all agents to reach their target. </a:t>
          </a:r>
        </a:p>
      </dsp:txBody>
      <dsp:txXfrm>
        <a:off x="1418391" y="665190"/>
        <a:ext cx="8199741" cy="1228044"/>
      </dsp:txXfrm>
    </dsp:sp>
    <dsp:sp modelId="{80772E33-715A-4B10-8EEC-7D9957A01472}">
      <dsp:nvSpPr>
        <dsp:cNvPr id="0" name=""/>
        <dsp:cNvSpPr/>
      </dsp:nvSpPr>
      <dsp:spPr>
        <a:xfrm>
          <a:off x="0" y="2200246"/>
          <a:ext cx="9618133" cy="12280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67BAC-BCA6-461E-9AE5-B486E97C12E9}">
      <dsp:nvSpPr>
        <dsp:cNvPr id="0" name=""/>
        <dsp:cNvSpPr/>
      </dsp:nvSpPr>
      <dsp:spPr>
        <a:xfrm>
          <a:off x="371483" y="2476556"/>
          <a:ext cx="675424" cy="675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7E7AF-CE65-4CDD-8DC9-18F8CA1D5171}">
      <dsp:nvSpPr>
        <dsp:cNvPr id="0" name=""/>
        <dsp:cNvSpPr/>
      </dsp:nvSpPr>
      <dsp:spPr>
        <a:xfrm>
          <a:off x="1418391" y="2200246"/>
          <a:ext cx="819974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Sum of costs: The summation of each agent's makespan. Also known as 'flowtime'.</a:t>
          </a:r>
        </a:p>
      </dsp:txBody>
      <dsp:txXfrm>
        <a:off x="1418391" y="2200246"/>
        <a:ext cx="8199741" cy="1228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Kirt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54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Brett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84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Brett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5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Brett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97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Brett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55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Brett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4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Brett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03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Kirt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50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Kirt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4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Kirt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74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Kirt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Brett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15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Kirt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26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Kirt/Brett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Brett</a:t>
            </a:r>
          </a:p>
          <a:p>
            <a:r>
              <a:rPr lang="en-US"/>
              <a:t>http://idm-lab.org/slides/mapf-tutorial.pdf slide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Brett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4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Kirt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7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Kirt</a:t>
            </a:r>
          </a:p>
          <a:p>
            <a:r>
              <a:rPr lang="en-US"/>
              <a:t>https://icaps20.icaps-conference.org/paper319.html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Kirt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43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Kirt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56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Kirt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5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6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151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56256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742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21262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30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92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3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6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3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6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5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4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44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net.com/roadshow/news/continentals-smart-intersection-may-save-lives-in-oh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henyaandmorten.blogspot.com/2007/07/on-way-to-san-diego.html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industrialin.com/news/50000-warehouses-use-robots-2025-barriers-entry-fall-and-ai-innovation-accelerat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s.com.au/technology/innovation/motoring/on-the-road/queensland-road-rules-quiz-leaves-drivers-scratching-their-heads/news-story/3ef9c9341361bea6c7bef67a62556e94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ceptivemind.com/teaching-autonomous-vehicles-robots-make-better-plans/8879/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s://www.youtube.com/watch?v=4sEVX4mPut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stlynetworking.blogspot.com/2010/08/dijkstras-algorithm-example.html" TargetMode="External"/><Relationship Id="rId5" Type="http://schemas.openxmlformats.org/officeDocument/2006/relationships/image" Target="../media/image8.jpeg"/><Relationship Id="rId4" Type="http://schemas.openxmlformats.org/officeDocument/2006/relationships/hyperlink" Target="http://www.geeksforgeeks.org/a-search-algorith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520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18299E9-468C-47E1-87CB-391BB88B8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5" y="1282701"/>
            <a:ext cx="5096060" cy="4307148"/>
          </a:xfrm>
        </p:spPr>
        <p:txBody>
          <a:bodyPr anchor="ctr">
            <a:normAutofit/>
          </a:bodyPr>
          <a:lstStyle/>
          <a:p>
            <a:r>
              <a:rPr lang="en-US"/>
              <a:t>In-depth Analysis of Multi-Agent Path Finding Algorithms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43E51F-E27A-4A2E-BF19-0D4CCEE78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3398" y="5041399"/>
            <a:ext cx="3602567" cy="1096899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By Brett Bala &amp; Kirt Narain</a:t>
            </a:r>
          </a:p>
        </p:txBody>
      </p:sp>
      <p:pic>
        <p:nvPicPr>
          <p:cNvPr id="23" name="Graphic 22" descr="Magnifying glass">
            <a:extLst>
              <a:ext uri="{FF2B5EF4-FFF2-40B4-BE49-F238E27FC236}">
                <a16:creationId xmlns:a16="http://schemas.microsoft.com/office/drawing/2014/main" id="{97977E1B-71ED-4BC1-89DF-D81D40318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000" y="393058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1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outdoor, road, street&#10;&#10;Description automatically generated">
            <a:extLst>
              <a:ext uri="{FF2B5EF4-FFF2-40B4-BE49-F238E27FC236}">
                <a16:creationId xmlns:a16="http://schemas.microsoft.com/office/drawing/2014/main" id="{1010ACAA-AAEA-42A4-BA82-9B75A4D1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516" r="702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4C9D6-4990-4937-92AC-544BDBB8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Abstract Actions: Wait Time</a:t>
            </a:r>
            <a:br>
              <a:rPr lang="en-US" sz="2800"/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70295-0E69-46ED-9BB9-60D26AB66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/>
              <a:t>Wait Time describes how long actions take. Perhaps a given movement takes 2 units of time or a unit of 1 second between movements. Wait Times change depending on the given scenario.</a:t>
            </a:r>
          </a:p>
          <a:p>
            <a:pPr lvl="1"/>
            <a:r>
              <a:rPr lang="en-US"/>
              <a:t>For example, a given drone may take 1 unit of time to move 1 unit of space.</a:t>
            </a:r>
          </a:p>
          <a:p>
            <a:pPr lvl="1"/>
            <a:r>
              <a:rPr lang="en-US"/>
              <a:t>Meanwhile, a stop light might prove a given vehicle waits 10 units of time.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407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4C9D6-4990-4937-92AC-544BDBB8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768" y="609600"/>
            <a:ext cx="5498361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Abstract Actions: Goal Departure</a:t>
            </a: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rgbClr val="885548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70295-0E69-46ED-9BB9-60D26AB66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770" y="2160589"/>
            <a:ext cx="554973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Goal Departure describes what happens to the agent once it reaches its destinations. Typically, one of two things occur:</a:t>
            </a:r>
          </a:p>
          <a:p>
            <a:pPr lvl="1">
              <a:lnSpc>
                <a:spcPct val="90000"/>
              </a:lnSpc>
            </a:pPr>
            <a:r>
              <a:rPr lang="en-US"/>
              <a:t>When an agent arrives to its goal, it is still active in the MAPF problem/interacts with other agents</a:t>
            </a:r>
          </a:p>
          <a:p>
            <a:pPr lvl="2">
              <a:lnSpc>
                <a:spcPct val="90000"/>
              </a:lnSpc>
            </a:pPr>
            <a:r>
              <a:rPr lang="en-US"/>
              <a:t>Think a robot moving around an Amazon Warehouse, it is still part of the environment once it reaches its goal.</a:t>
            </a:r>
          </a:p>
          <a:p>
            <a:pPr lvl="1">
              <a:lnSpc>
                <a:spcPct val="90000"/>
              </a:lnSpc>
            </a:pPr>
            <a:r>
              <a:rPr lang="en-US"/>
              <a:t>When an agent arrives to its goal, it is no longer active in the MAPF problem/no longer interacts with other agents (it essentially “disappears”)</a:t>
            </a:r>
          </a:p>
          <a:p>
            <a:pPr lvl="2">
              <a:lnSpc>
                <a:spcPct val="90000"/>
              </a:lnSpc>
            </a:pPr>
            <a:r>
              <a:rPr lang="en-US"/>
              <a:t>Think an airport runway organizing departing planes. Once a plane leaves, for the airport it is essentially gone from the problem.</a:t>
            </a:r>
          </a:p>
          <a:p>
            <a:pPr lvl="1">
              <a:lnSpc>
                <a:spcPct val="90000"/>
              </a:lnSpc>
            </a:pPr>
            <a:endParaRPr lang="en-US"/>
          </a:p>
        </p:txBody>
      </p:sp>
      <p:pic>
        <p:nvPicPr>
          <p:cNvPr id="8" name="Picture 7" descr="A group of toy cars&#10;&#10;Description automatically generated with medium confidence">
            <a:extLst>
              <a:ext uri="{FF2B5EF4-FFF2-40B4-BE49-F238E27FC236}">
                <a16:creationId xmlns:a16="http://schemas.microsoft.com/office/drawing/2014/main" id="{1F8F7196-FB54-457B-9875-E11EE393D2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373" r="20475" b="11"/>
          <a:stretch/>
        </p:blipFill>
        <p:spPr>
          <a:xfrm>
            <a:off x="7531482" y="10"/>
            <a:ext cx="4657341" cy="3448414"/>
          </a:xfrm>
          <a:prstGeom prst="rect">
            <a:avLst/>
          </a:prstGeom>
        </p:spPr>
      </p:pic>
      <p:pic>
        <p:nvPicPr>
          <p:cNvPr id="6" name="Picture 5" descr="A picture containing grass, outdoor, plane, sky&#10;&#10;Description automatically generated">
            <a:extLst>
              <a:ext uri="{FF2B5EF4-FFF2-40B4-BE49-F238E27FC236}">
                <a16:creationId xmlns:a16="http://schemas.microsoft.com/office/drawing/2014/main" id="{46E17BF0-FF5D-4432-8FB4-6E6D2DD8AF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409" r="8629" b="2"/>
          <a:stretch/>
        </p:blipFill>
        <p:spPr>
          <a:xfrm>
            <a:off x="7528308" y="3437472"/>
            <a:ext cx="4657341" cy="34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44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6D8-0B77-4C16-BBB6-08F7367FB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Restrictions of MAPF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45C92-F45C-4E30-B6D9-A02F74BE3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There are several different conflicts that two or more agents can cause:</a:t>
            </a:r>
          </a:p>
          <a:p>
            <a:pPr lvl="1"/>
            <a:r>
              <a:rPr lang="en-US"/>
              <a:t>Vertex</a:t>
            </a:r>
          </a:p>
          <a:p>
            <a:pPr lvl="1"/>
            <a:r>
              <a:rPr lang="en-US"/>
              <a:t>Edge/Swapping</a:t>
            </a:r>
          </a:p>
          <a:p>
            <a:pPr lvl="1"/>
            <a:r>
              <a:rPr lang="en-US"/>
              <a:t>Following</a:t>
            </a:r>
          </a:p>
          <a:p>
            <a:pPr lvl="1"/>
            <a:r>
              <a:rPr lang="en-US"/>
              <a:t>Cycle</a:t>
            </a:r>
          </a:p>
        </p:txBody>
      </p:sp>
    </p:spTree>
    <p:extLst>
      <p:ext uri="{BB962C8B-B14F-4D97-AF65-F5344CB8AC3E}">
        <p14:creationId xmlns:p14="http://schemas.microsoft.com/office/powerpoint/2010/main" val="133195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3735-3CCB-4823-9C7D-0D24A5C6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Restrictions: Vertex Collision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77B92D-D147-4140-82C0-86F100BA2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083055"/>
              </p:ext>
            </p:extLst>
          </p:nvPr>
        </p:nvGraphicFramePr>
        <p:xfrm>
          <a:off x="732198" y="213957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F89191-D657-4C1A-84E6-8EAD2274F5B3}"/>
              </a:ext>
            </a:extLst>
          </p:cNvPr>
          <p:cNvSpPr txBox="1">
            <a:spLocks/>
          </p:cNvSpPr>
          <p:nvPr/>
        </p:nvSpPr>
        <p:spPr>
          <a:xfrm>
            <a:off x="697364" y="1743338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Agent 1 moves from X to Y</a:t>
            </a:r>
          </a:p>
          <a:p>
            <a:r>
              <a:rPr lang="en-US"/>
              <a:t>Agent 2 moves from Z to Y</a:t>
            </a:r>
          </a:p>
          <a:p>
            <a:r>
              <a:rPr lang="en-US"/>
              <a:t>The Agents cannot occupy the same vertex at the same 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3739B0-B417-41D3-B05B-5678589ACA53}"/>
              </a:ext>
            </a:extLst>
          </p:cNvPr>
          <p:cNvSpPr/>
          <p:nvPr/>
        </p:nvSpPr>
        <p:spPr>
          <a:xfrm>
            <a:off x="1871472" y="3587496"/>
            <a:ext cx="1249680" cy="1243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FE301BD6-F28F-4417-8693-49EDE54D215A}"/>
              </a:ext>
            </a:extLst>
          </p:cNvPr>
          <p:cNvSpPr/>
          <p:nvPr/>
        </p:nvSpPr>
        <p:spPr>
          <a:xfrm>
            <a:off x="1868424" y="3596640"/>
            <a:ext cx="1249680" cy="12435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Agent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483160-C389-411D-AD0C-92266F98C844}"/>
              </a:ext>
            </a:extLst>
          </p:cNvPr>
          <p:cNvSpPr txBox="1"/>
          <p:nvPr/>
        </p:nvSpPr>
        <p:spPr>
          <a:xfrm>
            <a:off x="2020443" y="4977002"/>
            <a:ext cx="9631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E52CC1-3248-44EF-8D5A-51183ED0B975}"/>
              </a:ext>
            </a:extLst>
          </p:cNvPr>
          <p:cNvSpPr/>
          <p:nvPr/>
        </p:nvSpPr>
        <p:spPr>
          <a:xfrm>
            <a:off x="4571999" y="3575304"/>
            <a:ext cx="1249680" cy="1243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F7A979-6B22-46AE-B5DC-C80360A2AE0B}"/>
              </a:ext>
            </a:extLst>
          </p:cNvPr>
          <p:cNvSpPr txBox="1"/>
          <p:nvPr/>
        </p:nvSpPr>
        <p:spPr>
          <a:xfrm>
            <a:off x="4720971" y="4964810"/>
            <a:ext cx="9631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A9E56E-028D-4529-9DBE-8D488C008CC9}"/>
              </a:ext>
            </a:extLst>
          </p:cNvPr>
          <p:cNvSpPr/>
          <p:nvPr/>
        </p:nvSpPr>
        <p:spPr>
          <a:xfrm>
            <a:off x="7144511" y="3569208"/>
            <a:ext cx="1249680" cy="1243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EACB2F5B-34EC-40D9-8DC4-C1E6DAAA56F9}"/>
              </a:ext>
            </a:extLst>
          </p:cNvPr>
          <p:cNvSpPr/>
          <p:nvPr/>
        </p:nvSpPr>
        <p:spPr>
          <a:xfrm>
            <a:off x="7141464" y="3578352"/>
            <a:ext cx="1249680" cy="12435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Agent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6FFEBF-D91E-4A5B-AC75-5BEE862AA5C4}"/>
              </a:ext>
            </a:extLst>
          </p:cNvPr>
          <p:cNvSpPr txBox="1"/>
          <p:nvPr/>
        </p:nvSpPr>
        <p:spPr>
          <a:xfrm>
            <a:off x="7293483" y="4958714"/>
            <a:ext cx="9631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Z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CF5E732-10DE-4B72-A374-5D9B3EDFC6EB}"/>
              </a:ext>
            </a:extLst>
          </p:cNvPr>
          <p:cNvSpPr/>
          <p:nvPr/>
        </p:nvSpPr>
        <p:spPr>
          <a:xfrm>
            <a:off x="3393186" y="3947922"/>
            <a:ext cx="981456" cy="487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E188C2C-BA31-4EFA-AC9E-27503ABECBD5}"/>
              </a:ext>
            </a:extLst>
          </p:cNvPr>
          <p:cNvSpPr/>
          <p:nvPr/>
        </p:nvSpPr>
        <p:spPr>
          <a:xfrm rot="10800000">
            <a:off x="5996178" y="3954018"/>
            <a:ext cx="981456" cy="487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31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3735-3CCB-4823-9C7D-0D24A5C6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Restrictions: Edge/Swapping Conflict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F89191-D657-4C1A-84E6-8EAD2274F5B3}"/>
              </a:ext>
            </a:extLst>
          </p:cNvPr>
          <p:cNvSpPr txBox="1">
            <a:spLocks/>
          </p:cNvSpPr>
          <p:nvPr/>
        </p:nvSpPr>
        <p:spPr>
          <a:xfrm>
            <a:off x="697364" y="1743338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Agent 1 wants to reach Node Y</a:t>
            </a:r>
          </a:p>
          <a:p>
            <a:r>
              <a:rPr lang="en-US"/>
              <a:t>Agent 2 wants to reach Node Z</a:t>
            </a:r>
          </a:p>
          <a:p>
            <a:r>
              <a:rPr lang="en-US"/>
              <a:t>The path to Node Y and Node Z overlaps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516A52-7A48-4518-8D3F-6E6351ED9558}"/>
              </a:ext>
            </a:extLst>
          </p:cNvPr>
          <p:cNvSpPr/>
          <p:nvPr/>
        </p:nvSpPr>
        <p:spPr>
          <a:xfrm>
            <a:off x="5980176" y="2831592"/>
            <a:ext cx="1249680" cy="1243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84684E8-4D39-4023-92CF-0F8E2D40CBC8}"/>
              </a:ext>
            </a:extLst>
          </p:cNvPr>
          <p:cNvSpPr/>
          <p:nvPr/>
        </p:nvSpPr>
        <p:spPr>
          <a:xfrm>
            <a:off x="5977128" y="2840736"/>
            <a:ext cx="1249680" cy="12435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Agent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F5278B-05DD-4061-BB90-79BB33F6844F}"/>
              </a:ext>
            </a:extLst>
          </p:cNvPr>
          <p:cNvSpPr txBox="1"/>
          <p:nvPr/>
        </p:nvSpPr>
        <p:spPr>
          <a:xfrm>
            <a:off x="6037707" y="4190618"/>
            <a:ext cx="11948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88BCAD-E1D9-4A6B-9E5F-FE3FB0AA4F1C}"/>
              </a:ext>
            </a:extLst>
          </p:cNvPr>
          <p:cNvSpPr/>
          <p:nvPr/>
        </p:nvSpPr>
        <p:spPr>
          <a:xfrm>
            <a:off x="7772400" y="4526280"/>
            <a:ext cx="1249680" cy="1243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A53DCD9C-899D-4394-8881-04B88C7C7BB3}"/>
              </a:ext>
            </a:extLst>
          </p:cNvPr>
          <p:cNvSpPr/>
          <p:nvPr/>
        </p:nvSpPr>
        <p:spPr>
          <a:xfrm>
            <a:off x="7769352" y="4535424"/>
            <a:ext cx="1249680" cy="12435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Agent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AFEA2C-2584-4373-B197-12EA06B395E3}"/>
              </a:ext>
            </a:extLst>
          </p:cNvPr>
          <p:cNvSpPr txBox="1"/>
          <p:nvPr/>
        </p:nvSpPr>
        <p:spPr>
          <a:xfrm>
            <a:off x="7921371" y="5915786"/>
            <a:ext cx="9631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0DCF83-9197-45D9-96D1-C780FEB5AF2D}"/>
              </a:ext>
            </a:extLst>
          </p:cNvPr>
          <p:cNvSpPr/>
          <p:nvPr/>
        </p:nvSpPr>
        <p:spPr>
          <a:xfrm>
            <a:off x="9528048" y="2874264"/>
            <a:ext cx="1249680" cy="1243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1275EC-DA61-4993-9090-6C6214F4A0A5}"/>
              </a:ext>
            </a:extLst>
          </p:cNvPr>
          <p:cNvSpPr txBox="1"/>
          <p:nvPr/>
        </p:nvSpPr>
        <p:spPr>
          <a:xfrm>
            <a:off x="9677019" y="4263770"/>
            <a:ext cx="9631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CEFEA64-18EA-4F61-A9B7-628937DFCA79}"/>
              </a:ext>
            </a:extLst>
          </p:cNvPr>
          <p:cNvSpPr/>
          <p:nvPr/>
        </p:nvSpPr>
        <p:spPr>
          <a:xfrm>
            <a:off x="7735824" y="1283208"/>
            <a:ext cx="1249680" cy="1243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D7D998-E3FE-4DD9-8F25-8A53D6967DE8}"/>
              </a:ext>
            </a:extLst>
          </p:cNvPr>
          <p:cNvSpPr txBox="1"/>
          <p:nvPr/>
        </p:nvSpPr>
        <p:spPr>
          <a:xfrm>
            <a:off x="7884795" y="2532506"/>
            <a:ext cx="9631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Z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EC22A03-C432-4419-BFF3-8FE4F61AC8BE}"/>
              </a:ext>
            </a:extLst>
          </p:cNvPr>
          <p:cNvSpPr/>
          <p:nvPr/>
        </p:nvSpPr>
        <p:spPr>
          <a:xfrm rot="16200000">
            <a:off x="7658100" y="3311652"/>
            <a:ext cx="1408176" cy="530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E7F2BE92-AB3C-454A-B6C8-FA6A02FD4823}"/>
              </a:ext>
            </a:extLst>
          </p:cNvPr>
          <p:cNvSpPr/>
          <p:nvPr/>
        </p:nvSpPr>
        <p:spPr>
          <a:xfrm>
            <a:off x="7694675" y="3281172"/>
            <a:ext cx="1408176" cy="530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7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3735-3CCB-4823-9C7D-0D24A5C6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Restrictions: Following Conflict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F89191-D657-4C1A-84E6-8EAD2274F5B3}"/>
              </a:ext>
            </a:extLst>
          </p:cNvPr>
          <p:cNvSpPr txBox="1">
            <a:spLocks/>
          </p:cNvSpPr>
          <p:nvPr/>
        </p:nvSpPr>
        <p:spPr>
          <a:xfrm>
            <a:off x="697364" y="1743338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Agent 1 wants to occupy a node where Agent 2 occupied in the previous step</a:t>
            </a:r>
          </a:p>
          <a:p>
            <a:r>
              <a:rPr lang="en-US"/>
              <a:t>Agent 2 is still occupying the node when Agent 1 tries to move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6F37B44-948B-44BA-A49E-FF8A287E62F2}"/>
              </a:ext>
            </a:extLst>
          </p:cNvPr>
          <p:cNvSpPr/>
          <p:nvPr/>
        </p:nvSpPr>
        <p:spPr>
          <a:xfrm>
            <a:off x="2717292" y="4308348"/>
            <a:ext cx="1365504" cy="633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711CAB3-CA3C-4494-8BE1-20F64936898A}"/>
              </a:ext>
            </a:extLst>
          </p:cNvPr>
          <p:cNvSpPr/>
          <p:nvPr/>
        </p:nvSpPr>
        <p:spPr>
          <a:xfrm>
            <a:off x="5753099" y="4351020"/>
            <a:ext cx="1365504" cy="633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9CF90-B5CA-4B35-976B-73C31E106DCB}"/>
              </a:ext>
            </a:extLst>
          </p:cNvPr>
          <p:cNvSpPr/>
          <p:nvPr/>
        </p:nvSpPr>
        <p:spPr>
          <a:xfrm>
            <a:off x="1292352" y="4044696"/>
            <a:ext cx="1249680" cy="1243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B765186-DC7D-4E40-ACAF-C8E032D5A1A7}"/>
              </a:ext>
            </a:extLst>
          </p:cNvPr>
          <p:cNvSpPr/>
          <p:nvPr/>
        </p:nvSpPr>
        <p:spPr>
          <a:xfrm>
            <a:off x="1289304" y="4053840"/>
            <a:ext cx="1249680" cy="12435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Agent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846436-11C9-4154-B0F0-01C295BD365C}"/>
              </a:ext>
            </a:extLst>
          </p:cNvPr>
          <p:cNvSpPr txBox="1"/>
          <p:nvPr/>
        </p:nvSpPr>
        <p:spPr>
          <a:xfrm>
            <a:off x="1349883" y="5403722"/>
            <a:ext cx="11948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A3010-C1A5-4B37-946A-D5F1B3E024D3}"/>
              </a:ext>
            </a:extLst>
          </p:cNvPr>
          <p:cNvSpPr/>
          <p:nvPr/>
        </p:nvSpPr>
        <p:spPr>
          <a:xfrm>
            <a:off x="4261104" y="4044696"/>
            <a:ext cx="1249680" cy="1243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7EDF3AC1-6DD4-4551-9310-0F413AEEAFE4}"/>
              </a:ext>
            </a:extLst>
          </p:cNvPr>
          <p:cNvSpPr/>
          <p:nvPr/>
        </p:nvSpPr>
        <p:spPr>
          <a:xfrm>
            <a:off x="4258056" y="4053840"/>
            <a:ext cx="1249680" cy="12435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Agent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C6926B-C950-4271-91ED-FC8FD6FDD1C3}"/>
              </a:ext>
            </a:extLst>
          </p:cNvPr>
          <p:cNvSpPr txBox="1"/>
          <p:nvPr/>
        </p:nvSpPr>
        <p:spPr>
          <a:xfrm>
            <a:off x="4318635" y="5403722"/>
            <a:ext cx="11948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667E5D-5CA1-44B4-8AB1-468E33B3A91C}"/>
              </a:ext>
            </a:extLst>
          </p:cNvPr>
          <p:cNvSpPr/>
          <p:nvPr/>
        </p:nvSpPr>
        <p:spPr>
          <a:xfrm>
            <a:off x="7290816" y="4099560"/>
            <a:ext cx="1249680" cy="1243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CED550-1347-4F88-8514-DACCBA6A9DC4}"/>
              </a:ext>
            </a:extLst>
          </p:cNvPr>
          <p:cNvSpPr txBox="1"/>
          <p:nvPr/>
        </p:nvSpPr>
        <p:spPr>
          <a:xfrm>
            <a:off x="7464171" y="5440298"/>
            <a:ext cx="11948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Z</a:t>
            </a:r>
          </a:p>
        </p:txBody>
      </p:sp>
    </p:spTree>
    <p:extLst>
      <p:ext uri="{BB962C8B-B14F-4D97-AF65-F5344CB8AC3E}">
        <p14:creationId xmlns:p14="http://schemas.microsoft.com/office/powerpoint/2010/main" val="401896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3735-3CCB-4823-9C7D-0D24A5C6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Restrictions: Cycle Conflict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F89191-D657-4C1A-84E6-8EAD2274F5B3}"/>
              </a:ext>
            </a:extLst>
          </p:cNvPr>
          <p:cNvSpPr txBox="1">
            <a:spLocks/>
          </p:cNvSpPr>
          <p:nvPr/>
        </p:nvSpPr>
        <p:spPr>
          <a:xfrm>
            <a:off x="697364" y="1743338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10" name="Diagram 12">
            <a:extLst>
              <a:ext uri="{FF2B5EF4-FFF2-40B4-BE49-F238E27FC236}">
                <a16:creationId xmlns:a16="http://schemas.microsoft.com/office/drawing/2014/main" id="{CA6B48EF-09CC-4FEC-B14E-42B685EDA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266623"/>
              </p:ext>
            </p:extLst>
          </p:nvPr>
        </p:nvGraphicFramePr>
        <p:xfrm>
          <a:off x="2517648" y="2538984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50D82C1D-320C-4D00-999B-63A0BDCE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6061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 the same time step, every agent wants to move to a vertex that was previously occupied, making a rotating cycle, or if there is only one possible move for each agent to make</a:t>
            </a:r>
          </a:p>
        </p:txBody>
      </p:sp>
    </p:spTree>
    <p:extLst>
      <p:ext uri="{BB962C8B-B14F-4D97-AF65-F5344CB8AC3E}">
        <p14:creationId xmlns:p14="http://schemas.microsoft.com/office/powerpoint/2010/main" val="3656976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D16F1A-5D78-4402-81FF-31A98AFD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58C24-BE77-48E2-8705-58118DD7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Evaluations of MAPF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B2FB7F0-6A45-43E8-88A7-48E46E6D4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BA9C607-662B-4FBB-A3F3-CF593AD73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366001-6022-407B-BD82-0CC66E25F9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56646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652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520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A939A43-2F5E-4743-ABC4-9FE627DA9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5" y="550506"/>
            <a:ext cx="5096060" cy="5039343"/>
          </a:xfrm>
        </p:spPr>
        <p:txBody>
          <a:bodyPr anchor="ctr">
            <a:normAutofit/>
          </a:bodyPr>
          <a:lstStyle/>
          <a:p>
            <a:r>
              <a:rPr lang="en-US"/>
              <a:t>Our Implementation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Sliding Puzzle - Solving Search Problem with Iterative Deepening A* | by  Greg Surma | Medium">
            <a:extLst>
              <a:ext uri="{FF2B5EF4-FFF2-40B4-BE49-F238E27FC236}">
                <a16:creationId xmlns:a16="http://schemas.microsoft.com/office/drawing/2014/main" id="{28D259D4-5DBF-423B-AC11-A99BAB6199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89" y="903549"/>
            <a:ext cx="4760066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26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E906BB-7697-44FD-9377-23FEE3D7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Sliding Puzzle Solver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44CDC-145F-4642-A542-114336410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/>
              <a:t>We plan to implement a sliding block solver utilizing MAPF principles/Divide and Conquer.</a:t>
            </a:r>
          </a:p>
          <a:p>
            <a:r>
              <a:rPr lang="en-US"/>
              <a:t>We will generate random sliding puzzles for it to solve.</a:t>
            </a:r>
          </a:p>
          <a:p>
            <a:r>
              <a:rPr lang="en-US"/>
              <a:t>Language used will either be Java or Python</a:t>
            </a:r>
          </a:p>
          <a:p>
            <a:endParaRPr lang="en-US"/>
          </a:p>
        </p:txBody>
      </p:sp>
      <p:pic>
        <p:nvPicPr>
          <p:cNvPr id="5" name="Content Placeholder 26" descr="Businessman counting three">
            <a:extLst>
              <a:ext uri="{FF2B5EF4-FFF2-40B4-BE49-F238E27FC236}">
                <a16:creationId xmlns:a16="http://schemas.microsoft.com/office/drawing/2014/main" id="{AC77AFCB-F749-4D96-8852-76ECE4F44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b="755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3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D8E57E38-CAB8-4617-BD86-F0F384BE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Kirt Narain</a:t>
            </a:r>
            <a:br>
              <a:rPr lang="en-US"/>
            </a:br>
            <a:r>
              <a:rPr lang="en-US" sz="2000"/>
              <a:t>CS Major</a:t>
            </a:r>
          </a:p>
        </p:txBody>
      </p:sp>
      <p:sp>
        <p:nvSpPr>
          <p:cNvPr id="49" name="Isosceles Triangle 51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14DD47B6-58C6-4DD7-8224-7F25E9129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5069982"/>
          </a:xfrm>
        </p:spPr>
        <p:txBody>
          <a:bodyPr anchor="ctr">
            <a:normAutofit/>
          </a:bodyPr>
          <a:lstStyle/>
          <a:p>
            <a:r>
              <a:rPr lang="en-US"/>
              <a:t>Favorite Algorithm: PB&amp;J Instructions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Favorite Class: CS 477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Fun Fact: Kirt’s favorite letter is O (because it is big O not little o)</a:t>
            </a: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 descr="Diagram&#10;&#10;Description automatically generated">
            <a:extLst>
              <a:ext uri="{FF2B5EF4-FFF2-40B4-BE49-F238E27FC236}">
                <a16:creationId xmlns:a16="http://schemas.microsoft.com/office/drawing/2014/main" id="{D831A39D-5B79-4272-BE4F-DB860D33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545" y="110378"/>
            <a:ext cx="7300969" cy="66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28568 0.0027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colorful cubes&#10;&#10;Description automatically generated with low confidence">
            <a:extLst>
              <a:ext uri="{FF2B5EF4-FFF2-40B4-BE49-F238E27FC236}">
                <a16:creationId xmlns:a16="http://schemas.microsoft.com/office/drawing/2014/main" id="{8061135D-219D-4C12-B4C0-03DAAC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7" r="220" b="909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619AE2-9841-430B-B3A5-BA10F616D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But what is MAPF about a sliding puzzle?</a:t>
            </a:r>
          </a:p>
        </p:txBody>
      </p:sp>
    </p:spTree>
    <p:extLst>
      <p:ext uri="{BB962C8B-B14F-4D97-AF65-F5344CB8AC3E}">
        <p14:creationId xmlns:p14="http://schemas.microsoft.com/office/powerpoint/2010/main" val="89287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C571F-A4DA-4E8D-B33B-9B7A978FA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MAPF Basics Regarding Sliding Puzzles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4678A-D14A-4AFF-8B95-DA607A3C0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en-US"/>
              <a:t>The sliding puzzle meet the basic criteria of MAPFs with the following:</a:t>
            </a:r>
          </a:p>
          <a:p>
            <a:pPr lvl="1"/>
            <a:r>
              <a:rPr lang="en-US"/>
              <a:t>All tiles (agents) can move.</a:t>
            </a:r>
          </a:p>
          <a:p>
            <a:pPr lvl="2"/>
            <a:r>
              <a:rPr lang="en-US"/>
              <a:t>Though one at a time otherwise they would cause vertex/edge conflicts.</a:t>
            </a:r>
          </a:p>
          <a:p>
            <a:pPr lvl="1"/>
            <a:r>
              <a:rPr lang="en-US"/>
              <a:t>Each tile has a known starting and goal position.</a:t>
            </a:r>
          </a:p>
          <a:p>
            <a:pPr lvl="1"/>
            <a:r>
              <a:rPr lang="en-US"/>
              <a:t>The environment (board) is known.</a:t>
            </a:r>
          </a:p>
          <a:p>
            <a:pPr lvl="1"/>
            <a:r>
              <a:rPr lang="en-US"/>
              <a:t>The puzzle is complete once every agent reaches its goal position</a:t>
            </a: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4017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C571F-A4DA-4E8D-B33B-9B7A978FA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Abstract Actions for Sliding Puzzles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4678A-D14A-4AFF-8B95-DA607A3C0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/>
              <a:t>Sliding Puzzles stay at their goal position once they reach it, they do not disappear from the problem (they can still be moved).</a:t>
            </a:r>
          </a:p>
          <a:p>
            <a:pPr lvl="1"/>
            <a:r>
              <a:rPr lang="en-US"/>
              <a:t>Just like the Amazon robots, and the opposite of departing airplanes.</a:t>
            </a:r>
            <a:br>
              <a:rPr lang="en-US"/>
            </a:br>
            <a:endParaRPr lang="en-US"/>
          </a:p>
          <a:p>
            <a:r>
              <a:rPr lang="en-US"/>
              <a:t>Sliding Puzzles do not swap what-so-ever, so they may only move to an open space (there is only one in this case)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6599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8">
            <a:extLst>
              <a:ext uri="{FF2B5EF4-FFF2-40B4-BE49-F238E27FC236}">
                <a16:creationId xmlns:a16="http://schemas.microsoft.com/office/drawing/2014/main" id="{6A761A44-A936-4382-8A16-7ED6A2903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59EE73-661E-48AA-A374-BF2B850F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53EA91-5E43-427F-B0AB-1B8A496BC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57571081-E136-40F9-B123-3A16F53BE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3197C11-EFC2-4F71-BEFF-B7EE3EEF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74C7561-7217-4DBC-8C63-2BB8560D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6EB4E4EC-EA7F-4A46-9AF5-7E3E4E543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9048D13B-C50D-4EF9-AB6D-86713B7D4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8213FFC7-C869-40A9-8DBD-B311B342E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029FB91-93F5-4D40-9014-8D5108951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6022FD2-DE49-41E6-B3BF-B113018CA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2" name="Picture 4" descr="Many question marks on black background">
            <a:extLst>
              <a:ext uri="{FF2B5EF4-FFF2-40B4-BE49-F238E27FC236}">
                <a16:creationId xmlns:a16="http://schemas.microsoft.com/office/drawing/2014/main" id="{34ADB16F-554B-4FFB-92F5-1264E65A0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36531" r="2" b="2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7C836-1EE0-4015-BBB9-7BECAC8C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28" y="2583907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Any Questions?</a:t>
            </a:r>
          </a:p>
        </p:txBody>
      </p:sp>
      <p:cxnSp>
        <p:nvCxnSpPr>
          <p:cNvPr id="53" name="Straight Connector 20">
            <a:extLst>
              <a:ext uri="{FF2B5EF4-FFF2-40B4-BE49-F238E27FC236}">
                <a16:creationId xmlns:a16="http://schemas.microsoft.com/office/drawing/2014/main" id="{D6329892-480C-49E2-BD6B-45E98C95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2">
            <a:extLst>
              <a:ext uri="{FF2B5EF4-FFF2-40B4-BE49-F238E27FC236}">
                <a16:creationId xmlns:a16="http://schemas.microsoft.com/office/drawing/2014/main" id="{27138EE9-D930-4AF5-8DCA-D506DFDDA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23">
            <a:extLst>
              <a:ext uri="{FF2B5EF4-FFF2-40B4-BE49-F238E27FC236}">
                <a16:creationId xmlns:a16="http://schemas.microsoft.com/office/drawing/2014/main" id="{8B2A878B-CC9E-4401-8BAA-9D344B5AB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25">
            <a:extLst>
              <a:ext uri="{FF2B5EF4-FFF2-40B4-BE49-F238E27FC236}">
                <a16:creationId xmlns:a16="http://schemas.microsoft.com/office/drawing/2014/main" id="{6DD53AF4-988B-41E6-AB9C-E5ADE7FCA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24">
            <a:extLst>
              <a:ext uri="{FF2B5EF4-FFF2-40B4-BE49-F238E27FC236}">
                <a16:creationId xmlns:a16="http://schemas.microsoft.com/office/drawing/2014/main" id="{E3E2BE66-B731-4E8F-92AE-434C347FE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27">
            <a:extLst>
              <a:ext uri="{FF2B5EF4-FFF2-40B4-BE49-F238E27FC236}">
                <a16:creationId xmlns:a16="http://schemas.microsoft.com/office/drawing/2014/main" id="{1C04AA99-545A-4E18-A307-96512638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28">
            <a:extLst>
              <a:ext uri="{FF2B5EF4-FFF2-40B4-BE49-F238E27FC236}">
                <a16:creationId xmlns:a16="http://schemas.microsoft.com/office/drawing/2014/main" id="{D21765B3-48FB-47ED-AFBD-CE583447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29">
            <a:extLst>
              <a:ext uri="{FF2B5EF4-FFF2-40B4-BE49-F238E27FC236}">
                <a16:creationId xmlns:a16="http://schemas.microsoft.com/office/drawing/2014/main" id="{9908EBEC-783D-4C0E-AE8E-165D6FAC6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Isosceles Triangle 29">
            <a:extLst>
              <a:ext uri="{FF2B5EF4-FFF2-40B4-BE49-F238E27FC236}">
                <a16:creationId xmlns:a16="http://schemas.microsoft.com/office/drawing/2014/main" id="{D9A05D3D-E46B-44B4-BDFD-F9F117379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Graphic 6" descr="Questions">
            <a:extLst>
              <a:ext uri="{FF2B5EF4-FFF2-40B4-BE49-F238E27FC236}">
                <a16:creationId xmlns:a16="http://schemas.microsoft.com/office/drawing/2014/main" id="{559123C5-95FC-4B7B-8714-B6040EBB7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1356" y="-12093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04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36ED-A80D-491D-8B17-DE86C0DF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A487-B3F4-4380-9878-E9ADB25AC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>
                <a:effectLst/>
              </a:rPr>
              <a:t>R. Stern, N. Sturtevant, A. </a:t>
            </a:r>
            <a:r>
              <a:rPr lang="en-US" err="1">
                <a:effectLst/>
              </a:rPr>
              <a:t>Felner</a:t>
            </a:r>
            <a:r>
              <a:rPr lang="en-US">
                <a:effectLst/>
              </a:rPr>
              <a:t>, S. Koenig, H. Ma, T. Walker, J. Li, D. Atzmon, L. Cohen, T. K. S. Kumar, E. </a:t>
            </a:r>
            <a:r>
              <a:rPr lang="en-US" err="1">
                <a:effectLst/>
              </a:rPr>
              <a:t>Boyarski</a:t>
            </a:r>
            <a:r>
              <a:rPr lang="en-US">
                <a:effectLst/>
              </a:rPr>
              <a:t>, and R. </a:t>
            </a:r>
            <a:r>
              <a:rPr lang="en-US" err="1">
                <a:effectLst/>
              </a:rPr>
              <a:t>Bartak</a:t>
            </a:r>
            <a:r>
              <a:rPr lang="en-US">
                <a:effectLst/>
              </a:rPr>
              <a:t>, “Multi-Agent Pathfinding: Definitions, Variants, and Benchmarks,” </a:t>
            </a:r>
            <a:r>
              <a:rPr lang="en-US" i="1">
                <a:effectLst/>
              </a:rPr>
              <a:t>arXiv.org</a:t>
            </a:r>
            <a:r>
              <a:rPr lang="en-US">
                <a:effectLst/>
              </a:rPr>
              <a:t>, 19-Jun-2019. [Online]. Available: https://arxiv.org/abs/1906.08291. [Accessed: 02-Apr-2021]. </a:t>
            </a:r>
          </a:p>
          <a:p>
            <a:r>
              <a:rPr lang="en-US">
                <a:effectLst/>
              </a:rPr>
              <a:t>N. </a:t>
            </a:r>
            <a:r>
              <a:rPr lang="en-US" err="1">
                <a:effectLst/>
              </a:rPr>
              <a:t>Ayanian</a:t>
            </a:r>
            <a:r>
              <a:rPr lang="en-US">
                <a:effectLst/>
              </a:rPr>
              <a:t>, T. Cai, and L. Cohen, “Multi-Agent Path Finding,” </a:t>
            </a:r>
            <a:r>
              <a:rPr lang="en-US" i="1" err="1">
                <a:effectLst/>
              </a:rPr>
              <a:t>idm</a:t>
            </a:r>
            <a:r>
              <a:rPr lang="en-US" i="1">
                <a:effectLst/>
              </a:rPr>
              <a:t>-lab</a:t>
            </a:r>
            <a:r>
              <a:rPr lang="en-US">
                <a:effectLst/>
              </a:rPr>
              <a:t>. [Online]. Available: http://idm-lab.org/slides/mapf-tutorial.pdf. [Accessed: 02-Apr-2021]. </a:t>
            </a:r>
          </a:p>
          <a:p>
            <a:pPr marL="0" indent="0">
              <a:buNone/>
            </a:pPr>
            <a:endParaRPr lang="en-US">
              <a:effectLst/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D8E57E38-CAB8-4617-BD86-F0F384BE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Brett Bala</a:t>
            </a:r>
            <a:br>
              <a:rPr lang="en-US"/>
            </a:br>
            <a:r>
              <a:rPr lang="en-US" sz="2000"/>
              <a:t>CS Major</a:t>
            </a:r>
          </a:p>
        </p:txBody>
      </p:sp>
      <p:sp>
        <p:nvSpPr>
          <p:cNvPr id="49" name="Isosceles Triangle 51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14DD47B6-58C6-4DD7-8224-7F25E9129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Favorite Algorithm: </a:t>
            </a:r>
            <a:r>
              <a:rPr lang="en-US" err="1"/>
              <a:t>Sleepsort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Favorite Class: CS 477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Fun Fact: My favorite letter is Y. Why? Because it does what it wants. Sometimes it's a consonant, sometimes a vowel, that's why.</a:t>
            </a: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474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toy race car in a warehouse&#10;&#10;Description automatically generated with low confidence">
            <a:extLst>
              <a:ext uri="{FF2B5EF4-FFF2-40B4-BE49-F238E27FC236}">
                <a16:creationId xmlns:a16="http://schemas.microsoft.com/office/drawing/2014/main" id="{1B1D50D4-7E30-418A-8947-8D63253D11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848" r="14491"/>
          <a:stretch/>
        </p:blipFill>
        <p:spPr>
          <a:xfrm>
            <a:off x="322048" y="-1"/>
            <a:ext cx="4551305" cy="3429000"/>
          </a:xfrm>
          <a:custGeom>
            <a:avLst/>
            <a:gdLst/>
            <a:ahLst/>
            <a:cxnLst/>
            <a:rect l="l" t="t" r="r" b="b"/>
            <a:pathLst>
              <a:path w="4551305" h="3429000">
                <a:moveTo>
                  <a:pt x="509916" y="0"/>
                </a:moveTo>
                <a:lnTo>
                  <a:pt x="4551305" y="0"/>
                </a:lnTo>
                <a:lnTo>
                  <a:pt x="4551305" y="1"/>
                </a:lnTo>
                <a:lnTo>
                  <a:pt x="3693885" y="1"/>
                </a:lnTo>
                <a:lnTo>
                  <a:pt x="318169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864CF8-9230-471F-BE0F-AD6EDDEF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Recent Surge Of Multi-Agent Path Finding (MAPF)</a:t>
            </a:r>
          </a:p>
        </p:txBody>
      </p:sp>
      <p:pic>
        <p:nvPicPr>
          <p:cNvPr id="13" name="Picture 12" descr="A picture containing car&#10;&#10;Description automatically generated">
            <a:extLst>
              <a:ext uri="{FF2B5EF4-FFF2-40B4-BE49-F238E27FC236}">
                <a16:creationId xmlns:a16="http://schemas.microsoft.com/office/drawing/2014/main" id="{2B274BCF-D96D-47B9-8664-269931D581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405" r="27185" b="2"/>
          <a:stretch/>
        </p:blipFill>
        <p:spPr>
          <a:xfrm>
            <a:off x="-10633" y="3428999"/>
            <a:ext cx="3514376" cy="3429001"/>
          </a:xfrm>
          <a:custGeom>
            <a:avLst/>
            <a:gdLst/>
            <a:ahLst/>
            <a:cxnLst/>
            <a:rect l="l" t="t" r="r" b="b"/>
            <a:pathLst>
              <a:path w="3514376" h="3429001">
                <a:moveTo>
                  <a:pt x="332680" y="0"/>
                </a:moveTo>
                <a:lnTo>
                  <a:pt x="3514376" y="0"/>
                </a:lnTo>
                <a:lnTo>
                  <a:pt x="3002186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C77F1-1F10-4A48-9A94-DE3C21DB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7162" y="3440034"/>
            <a:ext cx="320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30">
            <a:extLst>
              <a:ext uri="{FF2B5EF4-FFF2-40B4-BE49-F238E27FC236}">
                <a16:creationId xmlns:a16="http://schemas.microsoft.com/office/drawing/2014/main" id="{FF56E908-9FB5-4EBD-979B-CA807634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6724-469D-4572-AAB3-62573F122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r>
              <a:rPr lang="en-US"/>
              <a:t>MAPFs have started to gain more popularity in recent years due to application to drone technology (like Amazon Warehouse drones) and autonomous vehicles.</a:t>
            </a:r>
          </a:p>
          <a:p>
            <a:r>
              <a:rPr lang="en-US"/>
              <a:t>However, MAPFs have been utilized for another real-world projects, such as organizing traffic intersections and plane taxing. </a:t>
            </a:r>
          </a:p>
        </p:txBody>
      </p:sp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9FBC231-41A6-4A5A-8487-BB87C928D4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080240" y="4029269"/>
            <a:ext cx="2620347" cy="26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6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3F3E-8021-4758-BEFC-A4F353DF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MAPF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806B-4F1A-4A50-847B-B64A75789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Given: n number of agents, each having a start and goal location in a known environment (not an unknown area)</a:t>
            </a:r>
          </a:p>
          <a:p>
            <a:r>
              <a:rPr lang="en-US"/>
              <a:t> Objective: Find collision-free path for each agent to get from their start to their goal location</a:t>
            </a:r>
          </a:p>
          <a:p>
            <a:pPr lvl="1"/>
            <a:r>
              <a:rPr lang="en-US"/>
              <a:t>There may be extra parameters/conflicts like swapping instead of moving, we will discuss these later</a:t>
            </a:r>
          </a:p>
          <a:p>
            <a:pPr lvl="1"/>
            <a:r>
              <a:rPr lang="en-US"/>
              <a:t>You can aim to minimize a certain element such as:</a:t>
            </a:r>
          </a:p>
          <a:p>
            <a:pPr lvl="2"/>
            <a:r>
              <a:rPr lang="en-US"/>
              <a:t>Least Distance Moved: Minimize the total number moved (either globally or locally for a given agent)</a:t>
            </a:r>
          </a:p>
          <a:p>
            <a:pPr lvl="2"/>
            <a:r>
              <a:rPr lang="en-US"/>
              <a:t>Least Time Spent: Minimize the total time spent to get to goal (either globally or locally for a given agent)</a:t>
            </a:r>
          </a:p>
        </p:txBody>
      </p:sp>
    </p:spTree>
    <p:extLst>
      <p:ext uri="{BB962C8B-B14F-4D97-AF65-F5344CB8AC3E}">
        <p14:creationId xmlns:p14="http://schemas.microsoft.com/office/powerpoint/2010/main" val="310261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EBA7-3239-4198-8923-44EDCC20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Pathfinding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B77B4-A286-49FB-BE43-9FB0B285A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Algorithms like Dijkstra's and A* usually work under the assumption of finding a path to one target location for one agent. They are widely used today and well known but are not built for having multiple agents traversing the same map.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81FFFB2-CDFE-49A4-900C-C319269B1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893" y="3883964"/>
            <a:ext cx="4295775" cy="250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4692F-4C9B-49E1-B2D4-88B10C16A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80781" y="3501001"/>
            <a:ext cx="583692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2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BF35CA-8AA0-428F-ABED-5B77A6C3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4A156A-791B-4BD9-8452-A798A15D2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7652CB1-59D3-4DAB-AD45-8DFB73895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3539C1B-883E-4130-95FA-2A6FD3E4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44CEE5F-144C-437F-9472-22EE3E3D1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621BB31-AA71-4E9B-8854-3C62F162F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336141D-E3C6-4E7B-8923-B31C3E16F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F113BE6F-9D13-4E70-B7AB-C8CC2546A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EB82C3-C636-4A90-B9A5-905EC38E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46B4C4A-5A81-43CF-93ED-5FA59D5BE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19">
              <a:extLst>
                <a:ext uri="{FF2B5EF4-FFF2-40B4-BE49-F238E27FC236}">
                  <a16:creationId xmlns:a16="http://schemas.microsoft.com/office/drawing/2014/main" id="{C3715C1A-EBA1-41A6-AC20-D6A7C4871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32CB7E-50CA-45EF-940E-FD888FF8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583" y="1552625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Introducing Multiple Agents and Goals</a:t>
            </a:r>
          </a:p>
        </p:txBody>
      </p:sp>
      <p:sp>
        <p:nvSpPr>
          <p:cNvPr id="38" name="Isosceles Triangle 21">
            <a:extLst>
              <a:ext uri="{FF2B5EF4-FFF2-40B4-BE49-F238E27FC236}">
                <a16:creationId xmlns:a16="http://schemas.microsoft.com/office/drawing/2014/main" id="{03D271DD-C9EA-4985-BA0C-037A88FA3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Graphic 6" descr="Relationship">
            <a:extLst>
              <a:ext uri="{FF2B5EF4-FFF2-40B4-BE49-F238E27FC236}">
                <a16:creationId xmlns:a16="http://schemas.microsoft.com/office/drawing/2014/main" id="{C1BA81AA-B581-440F-974F-B08C812CD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6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7D861-F4B6-4B2D-A0AA-1E84C774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Different Abstract Actions of MAPF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238E-DD44-4327-974A-45F51880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In each MAPF circumstance, certain actions exist for the given scenario such as:</a:t>
            </a:r>
          </a:p>
          <a:p>
            <a:pPr lvl="1"/>
            <a:r>
              <a:rPr lang="en-US"/>
              <a:t>Swapping</a:t>
            </a:r>
          </a:p>
          <a:p>
            <a:pPr lvl="1"/>
            <a:r>
              <a:rPr lang="en-US"/>
              <a:t>Wait Time</a:t>
            </a:r>
          </a:p>
          <a:p>
            <a:pPr lvl="1"/>
            <a:r>
              <a:rPr lang="en-US"/>
              <a:t>Goal Departure</a:t>
            </a:r>
          </a:p>
          <a:p>
            <a:pPr lvl="1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094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C9D6-4990-4937-92AC-544BDBB8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 Actions: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70295-0E69-46ED-9BB9-60D26AB66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there is swapping, agents can swap locations, meaning there is no edge conflicts (we will discuss this later). There are 3 ways swapping is addressed:</a:t>
            </a:r>
          </a:p>
          <a:p>
            <a:pPr lvl="1"/>
            <a:r>
              <a:rPr lang="en-US"/>
              <a:t>There is no swapping allowed (There can be edge/swapping conflicts).</a:t>
            </a:r>
          </a:p>
          <a:p>
            <a:pPr lvl="1"/>
            <a:r>
              <a:rPr lang="en-US"/>
              <a:t>There is swapping allowed, but regular movement is allowed (No edge/swapping conflicts).</a:t>
            </a:r>
          </a:p>
          <a:p>
            <a:pPr lvl="1"/>
            <a:r>
              <a:rPr lang="en-US"/>
              <a:t>Only swapping is allowed (No edge/swapping conflicts or regular movement).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B6FDDC9-1D02-46D3-93CF-14C35471F59D}"/>
              </a:ext>
            </a:extLst>
          </p:cNvPr>
          <p:cNvSpPr/>
          <p:nvPr/>
        </p:nvSpPr>
        <p:spPr>
          <a:xfrm>
            <a:off x="2048256" y="4622292"/>
            <a:ext cx="1133856" cy="89611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2FB514CF-17F3-4032-94AC-D61B0F9D9338}"/>
              </a:ext>
            </a:extLst>
          </p:cNvPr>
          <p:cNvSpPr/>
          <p:nvPr/>
        </p:nvSpPr>
        <p:spPr>
          <a:xfrm>
            <a:off x="5535168" y="4305299"/>
            <a:ext cx="1395984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536E16C-20D2-415C-9575-C7204CE3895F}"/>
              </a:ext>
            </a:extLst>
          </p:cNvPr>
          <p:cNvSpPr/>
          <p:nvPr/>
        </p:nvSpPr>
        <p:spPr>
          <a:xfrm>
            <a:off x="3597783" y="4439031"/>
            <a:ext cx="1517904" cy="384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DF922-90DB-475C-8348-1BAB3DFA39BA}"/>
              </a:ext>
            </a:extLst>
          </p:cNvPr>
          <p:cNvSpPr txBox="1"/>
          <p:nvPr/>
        </p:nvSpPr>
        <p:spPr>
          <a:xfrm>
            <a:off x="2059686" y="5595366"/>
            <a:ext cx="914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1C071-AE6B-4291-A1B9-3482BA8E70FC}"/>
              </a:ext>
            </a:extLst>
          </p:cNvPr>
          <p:cNvSpPr txBox="1"/>
          <p:nvPr/>
        </p:nvSpPr>
        <p:spPr>
          <a:xfrm>
            <a:off x="5814822" y="5601462"/>
            <a:ext cx="914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B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8E2CEB8-4185-4587-939E-AE6E090C6E57}"/>
              </a:ext>
            </a:extLst>
          </p:cNvPr>
          <p:cNvSpPr/>
          <p:nvPr/>
        </p:nvSpPr>
        <p:spPr>
          <a:xfrm>
            <a:off x="5680329" y="4330064"/>
            <a:ext cx="1103376" cy="117043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Agent 2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64CC50B0-7B58-406D-9A18-649661F1FEBD}"/>
              </a:ext>
            </a:extLst>
          </p:cNvPr>
          <p:cNvSpPr/>
          <p:nvPr/>
        </p:nvSpPr>
        <p:spPr>
          <a:xfrm>
            <a:off x="1816608" y="4299203"/>
            <a:ext cx="1395984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CD996D23-E0DF-402A-BF11-52E9F804792F}"/>
              </a:ext>
            </a:extLst>
          </p:cNvPr>
          <p:cNvSpPr/>
          <p:nvPr/>
        </p:nvSpPr>
        <p:spPr>
          <a:xfrm>
            <a:off x="1943480" y="4323968"/>
            <a:ext cx="1103376" cy="117043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Agent 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7D5B22-5210-49A8-B6B8-D016CA7CC24C}"/>
              </a:ext>
            </a:extLst>
          </p:cNvPr>
          <p:cNvSpPr txBox="1"/>
          <p:nvPr/>
        </p:nvSpPr>
        <p:spPr>
          <a:xfrm>
            <a:off x="1439799" y="60117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Swapping Allowed: </a:t>
            </a:r>
          </a:p>
        </p:txBody>
      </p:sp>
      <p:pic>
        <p:nvPicPr>
          <p:cNvPr id="16" name="Graphic 16" descr="Checkmark with solid fill">
            <a:extLst>
              <a:ext uri="{FF2B5EF4-FFF2-40B4-BE49-F238E27FC236}">
                <a16:creationId xmlns:a16="http://schemas.microsoft.com/office/drawing/2014/main" id="{BED5ADCC-E227-4232-B12E-0EA97C4A6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776" y="5867400"/>
            <a:ext cx="512064" cy="512064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10D96992-D4BB-4B61-9521-57D1178A1788}"/>
              </a:ext>
            </a:extLst>
          </p:cNvPr>
          <p:cNvSpPr/>
          <p:nvPr/>
        </p:nvSpPr>
        <p:spPr>
          <a:xfrm rot="10800000">
            <a:off x="3597783" y="4865751"/>
            <a:ext cx="1517904" cy="384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68B381-6D7F-492C-AEED-C23CF27BF929}"/>
              </a:ext>
            </a:extLst>
          </p:cNvPr>
          <p:cNvSpPr txBox="1"/>
          <p:nvPr/>
        </p:nvSpPr>
        <p:spPr>
          <a:xfrm>
            <a:off x="5122517" y="59559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Swapping Disallowed: </a:t>
            </a:r>
          </a:p>
        </p:txBody>
      </p:sp>
      <p:pic>
        <p:nvPicPr>
          <p:cNvPr id="28" name="Graphic 28" descr="Close with solid fill">
            <a:extLst>
              <a:ext uri="{FF2B5EF4-FFF2-40B4-BE49-F238E27FC236}">
                <a16:creationId xmlns:a16="http://schemas.microsoft.com/office/drawing/2014/main" id="{3077D756-2E26-4D4C-A2BD-746A4F519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4430" y="5787192"/>
            <a:ext cx="591312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151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9051DF5C04AB4F8E807F1A5B6D9A43" ma:contentTypeVersion="0" ma:contentTypeDescription="Create a new document." ma:contentTypeScope="" ma:versionID="9d37da545a84026b8de65710363004c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5ec6ef7f0646cfd9fa72b8ab0fea1f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3DCE49-A4FD-4F69-B633-3897CF696C37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0072C5-DDE0-4258-BA7A-4D4B80DFA632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1258</Words>
  <Application>Microsoft Office PowerPoint</Application>
  <PresentationFormat>Widescreen</PresentationFormat>
  <Paragraphs>169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Wingdings 3</vt:lpstr>
      <vt:lpstr>Facet</vt:lpstr>
      <vt:lpstr>In-depth Analysis of Multi-Agent Path Finding Algorithms</vt:lpstr>
      <vt:lpstr>Kirt Narain CS Major</vt:lpstr>
      <vt:lpstr>Brett Bala CS Major</vt:lpstr>
      <vt:lpstr>Recent Surge Of Multi-Agent Path Finding (MAPF)</vt:lpstr>
      <vt:lpstr>How MAPF Works</vt:lpstr>
      <vt:lpstr>Previous Pathfinding Algorithms</vt:lpstr>
      <vt:lpstr>Introducing Multiple Agents and Goals</vt:lpstr>
      <vt:lpstr>Different Abstract Actions of MAPF</vt:lpstr>
      <vt:lpstr>Abstract Actions: Swapping</vt:lpstr>
      <vt:lpstr>Abstract Actions: Wait Time </vt:lpstr>
      <vt:lpstr>Abstract Actions: Goal Departure  </vt:lpstr>
      <vt:lpstr>Different Restrictions of MAPF</vt:lpstr>
      <vt:lpstr>Restrictions: Vertex Collision</vt:lpstr>
      <vt:lpstr>Restrictions: Edge/Swapping Conflict</vt:lpstr>
      <vt:lpstr>Restrictions: Following Conflict</vt:lpstr>
      <vt:lpstr>Restrictions: Cycle Conflict</vt:lpstr>
      <vt:lpstr>Evaluations of MAPF</vt:lpstr>
      <vt:lpstr>Our Implementation</vt:lpstr>
      <vt:lpstr>Sliding Puzzle Solver</vt:lpstr>
      <vt:lpstr>But what is MAPF about a sliding puzzle?</vt:lpstr>
      <vt:lpstr>MAPF Basics Regarding Sliding Puzzles</vt:lpstr>
      <vt:lpstr>Abstract Actions for Sliding Puzzles</vt:lpstr>
      <vt:lpstr>Any 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naraink@sunyit.edu</dc:creator>
  <cp:keywords/>
  <cp:lastModifiedBy>Kirtdeep Narain</cp:lastModifiedBy>
  <cp:revision>2</cp:revision>
  <dcterms:created xsi:type="dcterms:W3CDTF">2021-03-29T22:34:11Z</dcterms:created>
  <dcterms:modified xsi:type="dcterms:W3CDTF">2021-05-03T01:06:24Z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0x010100739051DF5C04AB4F8E807F1A5B6D9A43</vt:lpwstr>
  </property>
</Properties>
</file>